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547" r:id="rId2"/>
    <p:sldId id="550" r:id="rId3"/>
    <p:sldId id="558" r:id="rId4"/>
    <p:sldId id="654" r:id="rId5"/>
    <p:sldId id="645" r:id="rId6"/>
    <p:sldId id="619" r:id="rId7"/>
    <p:sldId id="646" r:id="rId8"/>
    <p:sldId id="655" r:id="rId9"/>
    <p:sldId id="649" r:id="rId10"/>
    <p:sldId id="648" r:id="rId11"/>
    <p:sldId id="647" r:id="rId12"/>
    <p:sldId id="653" r:id="rId13"/>
    <p:sldId id="665" r:id="rId14"/>
    <p:sldId id="656" r:id="rId15"/>
    <p:sldId id="652" r:id="rId16"/>
    <p:sldId id="659" r:id="rId17"/>
    <p:sldId id="660" r:id="rId18"/>
    <p:sldId id="666" r:id="rId19"/>
    <p:sldId id="562" r:id="rId20"/>
    <p:sldId id="554" r:id="rId21"/>
    <p:sldId id="618" r:id="rId22"/>
    <p:sldId id="552" r:id="rId23"/>
    <p:sldId id="553"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3300"/>
    <a:srgbClr val="FF4747"/>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63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02"/>
    </p:cViewPr>
  </p:sorterViewPr>
  <p:notesViewPr>
    <p:cSldViewPr>
      <p:cViewPr varScale="1">
        <p:scale>
          <a:sx n="98" d="100"/>
          <a:sy n="98" d="100"/>
        </p:scale>
        <p:origin x="-19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2024-09-11</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9/11/2024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Break statements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plusplus.com/doc/tutorial/control/" TargetMode="External"/><Relationship Id="rId2" Type="http://schemas.openxmlformats.org/officeDocument/2006/relationships/hyperlink" Target="https://en.wikipedia.org/wiki/Control_flow#Early_exit_from_loop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image" Target="../media/image10.wmf"/><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Break statements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condition</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As a simple observation, we didn’t have to use a break statement,</a:t>
            </a:r>
          </a:p>
          <a:p>
            <a:pPr marL="0" indent="0">
              <a:buNone/>
            </a:pPr>
            <a:r>
              <a:rPr lang="en-US" dirty="0" smtClean="0">
                <a:solidFill>
                  <a:prstClr val="black"/>
                </a:solidFill>
              </a:rPr>
              <a:t>	as both these conditions could have be added to the condition</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if ( n%2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else {</a:t>
            </a:r>
            <a:endParaRPr lang="en-US" sz="1400" dirty="0">
              <a:latin typeface="Consolas" panose="020B0609020204030204" pitchFamily="49" charset="0"/>
              <a:cs typeface="Consolas" panose="020B0609020204030204" pitchFamily="49" charset="0"/>
            </a:endParaRPr>
          </a:p>
          <a:p>
            <a:pPr marL="800100" lvl="2" indent="0">
              <a:buNone/>
            </a:pPr>
            <a:r>
              <a:rPr lang="en-US" sz="1400" b="1" dirty="0" smtClean="0">
                <a:solidFill>
                  <a:srgbClr val="0070C0"/>
                </a:solidFill>
                <a:latin typeface="Consolas" panose="020B0609020204030204" pitchFamily="49" charset="0"/>
                <a:cs typeface="Consolas" panose="020B0609020204030204" pitchFamily="49" charset="0"/>
              </a:rPr>
              <a:t>        //                                                         ___</a:t>
            </a:r>
          </a:p>
          <a:p>
            <a:pPr marL="800100" lvl="2" indent="0">
              <a:buNone/>
            </a:pPr>
            <a:r>
              <a:rPr lang="en-US" sz="1400" b="1" dirty="0" smtClean="0">
                <a:solidFill>
                  <a:srgbClr val="0070C0"/>
                </a:solidFill>
                <a:latin typeface="Consolas" panose="020B0609020204030204" pitchFamily="49" charset="0"/>
                <a:cs typeface="Consolas" panose="020B0609020204030204" pitchFamily="49" charset="0"/>
              </a:rPr>
              <a:t>        // Stop looping if we ever find </a:t>
            </a:r>
            <a:r>
              <a:rPr lang="en-US" sz="1400" b="1" dirty="0" err="1" smtClean="0">
                <a:solidFill>
                  <a:srgbClr val="0070C0"/>
                </a:solidFill>
                <a:latin typeface="Consolas" panose="020B0609020204030204" pitchFamily="49" charset="0"/>
                <a:cs typeface="Consolas" panose="020B0609020204030204" pitchFamily="49" charset="0"/>
              </a:rPr>
              <a:t>is_prime</a:t>
            </a:r>
            <a:r>
              <a:rPr lang="en-US" sz="1400" b="1" dirty="0" smtClean="0">
                <a:solidFill>
                  <a:srgbClr val="0070C0"/>
                </a:solidFill>
                <a:latin typeface="Consolas" panose="020B0609020204030204" pitchFamily="49" charset="0"/>
                <a:cs typeface="Consolas" panose="020B0609020204030204" pitchFamily="49" charset="0"/>
              </a:rPr>
              <a:t> == false or k &gt; \/ n</a:t>
            </a: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k{3}; </a:t>
            </a:r>
            <a:r>
              <a:rPr lang="en-US" sz="1400" b="1" dirty="0" err="1" smtClean="0">
                <a:solidFill>
                  <a:srgbClr val="0070C0"/>
                </a:solidFill>
                <a:latin typeface="Consolas" panose="020B0609020204030204" pitchFamily="49" charset="0"/>
                <a:cs typeface="Consolas" panose="020B0609020204030204" pitchFamily="49" charset="0"/>
              </a:rPr>
              <a:t>is_prime</a:t>
            </a:r>
            <a:r>
              <a:rPr lang="en-US" sz="1400" b="1" dirty="0" smtClean="0">
                <a:solidFill>
                  <a:srgbClr val="0070C0"/>
                </a:solidFill>
                <a:latin typeface="Consolas" panose="020B0609020204030204" pitchFamily="49" charset="0"/>
                <a:cs typeface="Consolas" panose="020B0609020204030204" pitchFamily="49" charset="0"/>
              </a:rPr>
              <a:t> &amp;&amp; (k*k &lt;= n)</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k += 2 ) {</a:t>
            </a:r>
          </a:p>
          <a:p>
            <a:pPr marL="800100" lvl="2" indent="0">
              <a:buNone/>
            </a:pPr>
            <a:r>
              <a:rPr lang="en-US" sz="1400" dirty="0">
                <a:latin typeface="Consolas" panose="020B0609020204030204" pitchFamily="49" charset="0"/>
                <a:cs typeface="Consolas" panose="020B0609020204030204" pitchFamily="49" charset="0"/>
              </a:rPr>
              <a:t>            if ( </a:t>
            </a:r>
            <a:r>
              <a:rPr lang="en-US" sz="1400" dirty="0" err="1">
                <a:latin typeface="Consolas" panose="020B0609020204030204" pitchFamily="49" charset="0"/>
                <a:cs typeface="Consolas" panose="020B0609020204030204" pitchFamily="49" charset="0"/>
              </a:rPr>
              <a:t>n%k</a:t>
            </a:r>
            <a:r>
              <a:rPr lang="en-US" sz="1400" dirty="0">
                <a:latin typeface="Consolas" panose="020B0609020204030204" pitchFamily="49" charset="0"/>
                <a:cs typeface="Consolas" panose="020B0609020204030204" pitchFamily="49" charset="0"/>
              </a:rPr>
              <a:t>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solidFill>
                <a:prstClr val="black"/>
              </a:solidFill>
              <a:latin typeface="Consolas" panose="020B0609020204030204" pitchFamily="49" charset="0"/>
            </a:endParaRPr>
          </a:p>
          <a:p>
            <a:pPr marL="685800" lvl="1"/>
            <a:r>
              <a:rPr lang="en-US" dirty="0" smtClean="0">
                <a:solidFill>
                  <a:prstClr val="black"/>
                </a:solidFill>
              </a:rPr>
              <a:t>Both work, both are acceptable approaches to solving this problem</a:t>
            </a:r>
          </a:p>
        </p:txBody>
      </p:sp>
      <p:sp>
        <p:nvSpPr>
          <p:cNvPr id="7" name="Rounded Rectangle 6"/>
          <p:cNvSpPr/>
          <p:nvPr/>
        </p:nvSpPr>
        <p:spPr>
          <a:xfrm>
            <a:off x="3646782" y="3583902"/>
            <a:ext cx="2232248" cy="3098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500280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Suppose we want to find if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rPr>
              <a:t> is the sum of two non-zero squares:</a:t>
            </a:r>
          </a:p>
          <a:p>
            <a:pPr lvl="1"/>
            <a:r>
              <a:rPr lang="en-US" dirty="0" smtClean="0">
                <a:solidFill>
                  <a:prstClr val="black"/>
                </a:solidFill>
              </a:rPr>
              <a:t>Is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latin typeface="Times New Roman" panose="02020603050405020304" pitchFamily="18" charset="0"/>
                <a:cs typeface="Times New Roman" panose="02020603050405020304" pitchFamily="18" charset="0"/>
              </a:rPr>
              <a:t> =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1</a:t>
            </a:r>
            <a:r>
              <a:rPr lang="en-US" baseline="30000" dirty="0" smtClean="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latin typeface="Times New Roman" panose="02020603050405020304" pitchFamily="18" charset="0"/>
                <a:cs typeface="Times New Roman" panose="02020603050405020304" pitchFamily="18" charset="0"/>
              </a:rPr>
              <a:t> +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2</a:t>
            </a:r>
            <a:r>
              <a:rPr lang="en-US" baseline="30000" dirty="0" smtClean="0">
                <a:solidFill>
                  <a:prstClr val="black"/>
                </a:solidFill>
                <a:latin typeface="Times New Roman" panose="02020603050405020304" pitchFamily="18" charset="0"/>
                <a:cs typeface="Times New Roman" panose="02020603050405020304" pitchFamily="18" charset="0"/>
              </a:rPr>
              <a:t>2 </a:t>
            </a:r>
            <a:r>
              <a:rPr lang="en-US" dirty="0">
                <a:solidFill>
                  <a:prstClr val="black"/>
                </a:solidFill>
              </a:rPr>
              <a:t> </a:t>
            </a:r>
            <a:r>
              <a:rPr lang="en-US" dirty="0" smtClean="0">
                <a:solidFill>
                  <a:prstClr val="black"/>
                </a:solidFill>
              </a:rPr>
              <a:t>for two non-zero integers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1</a:t>
            </a:r>
            <a:r>
              <a:rPr lang="en-US" dirty="0" smtClean="0">
                <a:solidFill>
                  <a:prstClr val="black"/>
                </a:solidFill>
              </a:rPr>
              <a:t> and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rPr>
              <a:t>?</a:t>
            </a:r>
          </a:p>
          <a:p>
            <a:pPr lvl="1"/>
            <a:r>
              <a:rPr lang="en-US" dirty="0" smtClean="0">
                <a:solidFill>
                  <a:prstClr val="black"/>
                </a:solidFill>
              </a:rPr>
              <a:t>For many engineering problems, we only need to have one example</a:t>
            </a:r>
          </a:p>
          <a:p>
            <a:pPr lvl="2"/>
            <a:r>
              <a:rPr lang="en-US" dirty="0" smtClean="0">
                <a:solidFill>
                  <a:prstClr val="black"/>
                </a:solidFill>
              </a:rPr>
              <a:t>Thus, once we find one pair of integers, we’re finished…</a:t>
            </a:r>
          </a:p>
          <a:p>
            <a:pPr marL="457200" lvl="1" indent="0">
              <a:buNone/>
            </a:pPr>
            <a:endParaRPr lang="en-US" sz="1600" dirty="0" smtClean="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4159332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Consider this program:</a:t>
            </a:r>
          </a:p>
          <a:p>
            <a:pPr marL="857250" lvl="2" indent="0">
              <a:buNone/>
            </a:pP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main()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n{};</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"Enter an integer: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cin</a:t>
            </a:r>
            <a:r>
              <a:rPr lang="en-US" sz="1400" dirty="0" smtClean="0">
                <a:solidFill>
                  <a:prstClr val="black"/>
                </a:solidFill>
                <a:latin typeface="Consolas" panose="020B0609020204030204" pitchFamily="49" charset="0"/>
              </a:rPr>
              <a:t> &gt;&gt; n;</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bool </a:t>
            </a:r>
            <a:r>
              <a:rPr lang="en-US" sz="1400" dirty="0" err="1" smtClean="0">
                <a:solidFill>
                  <a:prstClr val="black"/>
                </a:solidFill>
                <a:latin typeface="Consolas" panose="020B0609020204030204" pitchFamily="49" charset="0"/>
              </a:rPr>
              <a:t>is_found</a:t>
            </a:r>
            <a:r>
              <a:rPr lang="en-US" sz="1400" dirty="0" smtClean="0">
                <a:solidFill>
                  <a:prstClr val="black"/>
                </a:solidFill>
                <a:latin typeface="Consolas" panose="020B0609020204030204" pitchFamily="49" charset="0"/>
              </a:rPr>
              <a:t>{false};</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for ( int m1{1}; </a:t>
            </a:r>
            <a:r>
              <a:rPr lang="en-US" sz="1400" dirty="0" smtClean="0">
                <a:solidFill>
                  <a:prstClr val="black"/>
                </a:solidFill>
                <a:latin typeface="Consolas" panose="020B0609020204030204" pitchFamily="49" charset="0"/>
              </a:rPr>
              <a:t>m1*m1 </a:t>
            </a:r>
            <a:r>
              <a:rPr lang="en-US" sz="1400" dirty="0" smtClean="0">
                <a:solidFill>
                  <a:prstClr val="black"/>
                </a:solidFill>
                <a:latin typeface="Consolas" panose="020B0609020204030204" pitchFamily="49" charset="0"/>
              </a:rPr>
              <a:t>&lt; n; ++m1 ) {</a:t>
            </a:r>
          </a:p>
          <a:p>
            <a:pPr marL="857250" lvl="2" indent="0">
              <a:buNone/>
            </a:pPr>
            <a:r>
              <a:rPr lang="en-US" sz="1400" dirty="0" smtClean="0">
                <a:solidFill>
                  <a:prstClr val="black"/>
                </a:solidFill>
                <a:latin typeface="Consolas" panose="020B0609020204030204" pitchFamily="49" charset="0"/>
              </a:rPr>
              <a:t>        </a:t>
            </a:r>
            <a:r>
              <a:rPr lang="en-US" sz="1400" dirty="0">
                <a:solidFill>
                  <a:prstClr val="black"/>
                </a:solidFill>
                <a:latin typeface="Consolas" panose="020B0609020204030204" pitchFamily="49" charset="0"/>
              </a:rPr>
              <a:t>for </a:t>
            </a:r>
            <a:r>
              <a:rPr lang="en-US" sz="1400" dirty="0" smtClean="0">
                <a:solidFill>
                  <a:prstClr val="black"/>
                </a:solidFill>
                <a:latin typeface="Consolas" panose="020B0609020204030204" pitchFamily="49" charset="0"/>
              </a:rPr>
              <a:t>( int m2{1}; </a:t>
            </a:r>
            <a:r>
              <a:rPr lang="en-US" sz="1400" dirty="0" smtClean="0">
                <a:solidFill>
                  <a:prstClr val="black"/>
                </a:solidFill>
                <a:latin typeface="Consolas" panose="020B0609020204030204" pitchFamily="49" charset="0"/>
              </a:rPr>
              <a:t>m1*m1 + m2*m2 &lt;= </a:t>
            </a:r>
            <a:r>
              <a:rPr lang="en-US" sz="1400" dirty="0">
                <a:solidFill>
                  <a:prstClr val="black"/>
                </a:solidFill>
                <a:latin typeface="Consolas" panose="020B0609020204030204" pitchFamily="49" charset="0"/>
              </a:rPr>
              <a:t>n; ++</a:t>
            </a:r>
            <a:r>
              <a:rPr lang="en-US" sz="1400" dirty="0" smtClean="0">
                <a:solidFill>
                  <a:prstClr val="black"/>
                </a:solidFill>
                <a:latin typeface="Consolas" panose="020B0609020204030204" pitchFamily="49" charset="0"/>
              </a:rPr>
              <a:t>m2 </a:t>
            </a: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if ( (m1*m1 + m2*m2) == n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is_found</a:t>
            </a:r>
            <a:r>
              <a:rPr lang="en-US" sz="1400" dirty="0" smtClean="0">
                <a:solidFill>
                  <a:prstClr val="black"/>
                </a:solidFill>
                <a:latin typeface="Consolas" panose="020B0609020204030204" pitchFamily="49" charset="0"/>
              </a:rPr>
              <a:t> = true;</a:t>
            </a:r>
          </a:p>
          <a:p>
            <a:pPr marL="857250" lvl="2" indent="0">
              <a:buNone/>
            </a:pPr>
            <a:r>
              <a:rPr lang="en-US" sz="1400" dirty="0" smtClean="0">
                <a:solidFill>
                  <a:prstClr val="black"/>
                </a:solidFill>
                <a:latin typeface="Consolas" panose="020B0609020204030204" pitchFamily="49" charset="0"/>
              </a:rPr>
              <a:t>                break;</a:t>
            </a:r>
          </a:p>
          <a:p>
            <a:pPr marL="857250" lvl="2" indent="0">
              <a:buNone/>
            </a:pPr>
            <a:r>
              <a:rPr lang="en-US" sz="1400" dirty="0" smtClean="0">
                <a:solidFill>
                  <a:prstClr val="black"/>
                </a:solidFill>
                <a:latin typeface="Consolas" panose="020B0609020204030204" pitchFamily="49" charset="0"/>
              </a:rPr>
              <a:t>            }</a:t>
            </a:r>
          </a:p>
          <a:p>
            <a:pPr marL="857250" lvl="2" indent="0">
              <a:buNone/>
            </a:pPr>
            <a:r>
              <a:rPr lang="en-US" sz="1400" dirty="0" smtClean="0">
                <a:solidFill>
                  <a:prstClr val="black"/>
                </a:solidFill>
                <a:latin typeface="Consolas" panose="020B0609020204030204" pitchFamily="49" charset="0"/>
              </a:rPr>
              <a:t>        }</a:t>
            </a:r>
          </a:p>
          <a:p>
            <a:pPr marL="857250" lvl="2" indent="0">
              <a:buNone/>
            </a:pPr>
            <a:r>
              <a:rPr lang="en-US" sz="1400" dirty="0" smtClean="0">
                <a:solidFill>
                  <a:prstClr val="black"/>
                </a:solidFill>
                <a:latin typeface="Consolas" panose="020B0609020204030204" pitchFamily="49" charset="0"/>
              </a:rPr>
              <a:t>    }</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 What are m1 and m2?</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return 0;</a:t>
            </a:r>
          </a:p>
          <a:p>
            <a:pPr marL="857250" lvl="2" indent="0">
              <a:buNone/>
            </a:pPr>
            <a:r>
              <a:rPr lang="en-US" sz="1400" dirty="0">
                <a:solidFill>
                  <a:prstClr val="black"/>
                </a:solidFill>
                <a:latin typeface="Consolas" panose="020B0609020204030204" pitchFamily="49" charset="0"/>
              </a:rPr>
              <a:t>}</a:t>
            </a:r>
            <a:endParaRPr lang="en-US" sz="1400" dirty="0" smtClean="0">
              <a:solidFill>
                <a:prstClr val="black"/>
              </a:solidFill>
              <a:latin typeface="Consolas" panose="020B0609020204030204" pitchFamily="49" charset="0"/>
            </a:endParaRPr>
          </a:p>
          <a:p>
            <a:pPr marL="457200" lvl="1" indent="0">
              <a:buNone/>
            </a:pPr>
            <a:endParaRPr lang="en-US" sz="1600" dirty="0" smtClean="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877871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Consider this program:</a:t>
            </a:r>
          </a:p>
          <a:p>
            <a:pPr marL="857250" lvl="2" indent="0">
              <a:buNone/>
            </a:pP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main()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n{};</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"Enter an integer: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cin</a:t>
            </a:r>
            <a:r>
              <a:rPr lang="en-US" sz="1400" dirty="0" smtClean="0">
                <a:solidFill>
                  <a:prstClr val="black"/>
                </a:solidFill>
                <a:latin typeface="Consolas" panose="020B0609020204030204" pitchFamily="49" charset="0"/>
              </a:rPr>
              <a:t> &gt;&gt; n;</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bool </a:t>
            </a:r>
            <a:r>
              <a:rPr lang="en-US" sz="1400" dirty="0" err="1">
                <a:solidFill>
                  <a:prstClr val="black"/>
                </a:solidFill>
                <a:latin typeface="Consolas" panose="020B0609020204030204" pitchFamily="49" charset="0"/>
              </a:rPr>
              <a:t>is_found</a:t>
            </a:r>
            <a:r>
              <a:rPr lang="en-US" sz="1400" dirty="0">
                <a:solidFill>
                  <a:prstClr val="black"/>
                </a:solidFill>
                <a:latin typeface="Consolas" panose="020B0609020204030204" pitchFamily="49" charset="0"/>
              </a:rPr>
              <a:t>{false};</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m1{};</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m2{};</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for ( m1 = 1; </a:t>
            </a:r>
            <a:r>
              <a:rPr lang="en-US" sz="1400" dirty="0" smtClean="0">
                <a:solidFill>
                  <a:prstClr val="black"/>
                </a:solidFill>
                <a:latin typeface="Consolas" panose="020B0609020204030204" pitchFamily="49" charset="0"/>
              </a:rPr>
              <a:t>m1*m1 </a:t>
            </a:r>
            <a:r>
              <a:rPr lang="en-US" sz="1400" dirty="0" smtClean="0">
                <a:solidFill>
                  <a:prstClr val="black"/>
                </a:solidFill>
                <a:latin typeface="Consolas" panose="020B0609020204030204" pitchFamily="49" charset="0"/>
              </a:rPr>
              <a:t>&lt; n; ++m1 ) {</a:t>
            </a:r>
          </a:p>
          <a:p>
            <a:pPr marL="857250" lvl="2" indent="0">
              <a:buNone/>
            </a:pPr>
            <a:r>
              <a:rPr lang="en-US" sz="1400" dirty="0" smtClean="0">
                <a:solidFill>
                  <a:prstClr val="black"/>
                </a:solidFill>
                <a:latin typeface="Consolas" panose="020B0609020204030204" pitchFamily="49" charset="0"/>
              </a:rPr>
              <a:t>        </a:t>
            </a:r>
            <a:r>
              <a:rPr lang="en-US" sz="1400" dirty="0">
                <a:solidFill>
                  <a:prstClr val="black"/>
                </a:solidFill>
                <a:latin typeface="Consolas" panose="020B0609020204030204" pitchFamily="49" charset="0"/>
              </a:rPr>
              <a:t>for </a:t>
            </a:r>
            <a:r>
              <a:rPr lang="en-US" sz="1400" dirty="0" smtClean="0">
                <a:solidFill>
                  <a:prstClr val="black"/>
                </a:solidFill>
                <a:latin typeface="Consolas" panose="020B0609020204030204" pitchFamily="49" charset="0"/>
              </a:rPr>
              <a:t>( m2 = 1; </a:t>
            </a:r>
            <a:r>
              <a:rPr lang="en-US" sz="1400" dirty="0" smtClean="0">
                <a:solidFill>
                  <a:prstClr val="black"/>
                </a:solidFill>
                <a:latin typeface="Consolas" panose="020B0609020204030204" pitchFamily="49" charset="0"/>
              </a:rPr>
              <a:t>m1*m1 + m2*m2 &lt;= </a:t>
            </a:r>
            <a:r>
              <a:rPr lang="en-US" sz="1400" dirty="0">
                <a:solidFill>
                  <a:prstClr val="black"/>
                </a:solidFill>
                <a:latin typeface="Consolas" panose="020B0609020204030204" pitchFamily="49" charset="0"/>
              </a:rPr>
              <a:t>n; ++</a:t>
            </a:r>
            <a:r>
              <a:rPr lang="en-US" sz="1400" dirty="0" smtClean="0">
                <a:solidFill>
                  <a:prstClr val="black"/>
                </a:solidFill>
                <a:latin typeface="Consolas" panose="020B0609020204030204" pitchFamily="49" charset="0"/>
              </a:rPr>
              <a:t>m2 </a:t>
            </a: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if ( (m1*m1 + m2*m2) == n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is_found</a:t>
            </a:r>
            <a:r>
              <a:rPr lang="en-US" sz="1400" dirty="0" smtClean="0">
                <a:solidFill>
                  <a:prstClr val="black"/>
                </a:solidFill>
                <a:latin typeface="Consolas" panose="020B0609020204030204" pitchFamily="49" charset="0"/>
              </a:rPr>
              <a:t> = true;</a:t>
            </a:r>
          </a:p>
          <a:p>
            <a:pPr marL="857250" lvl="2" indent="0">
              <a:buNone/>
            </a:pPr>
            <a:r>
              <a:rPr lang="en-US" sz="1400" dirty="0" smtClean="0">
                <a:solidFill>
                  <a:prstClr val="black"/>
                </a:solidFill>
                <a:latin typeface="Consolas" panose="020B0609020204030204" pitchFamily="49" charset="0"/>
              </a:rPr>
              <a:t>                break;</a:t>
            </a:r>
          </a:p>
          <a:p>
            <a:pPr marL="857250" lvl="2" indent="0">
              <a:buNone/>
            </a:pPr>
            <a:r>
              <a:rPr lang="en-US" sz="1400" dirty="0" smtClean="0">
                <a:solidFill>
                  <a:prstClr val="black"/>
                </a:solidFill>
                <a:latin typeface="Consolas" panose="020B0609020204030204" pitchFamily="49" charset="0"/>
              </a:rPr>
              <a:t>            }</a:t>
            </a:r>
          </a:p>
          <a:p>
            <a:pPr marL="857250" lvl="2" indent="0">
              <a:buNone/>
            </a:pPr>
            <a:r>
              <a:rPr lang="en-US" sz="1400" dirty="0" smtClean="0">
                <a:solidFill>
                  <a:prstClr val="black"/>
                </a:solidFill>
                <a:latin typeface="Consolas" panose="020B0609020204030204" pitchFamily="49" charset="0"/>
              </a:rPr>
              <a:t>        }</a:t>
            </a:r>
          </a:p>
          <a:p>
            <a:pPr marL="857250" lvl="2" indent="0">
              <a:buNone/>
            </a:pPr>
            <a:r>
              <a:rPr lang="en-US" sz="1400" dirty="0" smtClean="0">
                <a:solidFill>
                  <a:prstClr val="black"/>
                </a:solidFill>
                <a:latin typeface="Consolas" panose="020B0609020204030204" pitchFamily="49" charset="0"/>
              </a:rPr>
              <a:t>    }</a:t>
            </a:r>
          </a:p>
          <a:p>
            <a:pPr marL="457200" lvl="1" indent="0">
              <a:buNone/>
            </a:pPr>
            <a:endParaRPr lang="en-US" sz="1400" dirty="0" smtClean="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991274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normAutofit/>
          </a:bodyPr>
          <a:lstStyle/>
          <a:p>
            <a:pPr marL="0" lvl="0" indent="0">
              <a:buNone/>
            </a:pPr>
            <a:endParaRPr lang="en-US" sz="1450" dirty="0" smtClean="0">
              <a:solidFill>
                <a:prstClr val="black"/>
              </a:solidFill>
            </a:endParaRPr>
          </a:p>
          <a:p>
            <a:pPr marL="857250" lvl="2" indent="0">
              <a:buNone/>
            </a:pPr>
            <a:r>
              <a:rPr lang="en-US" sz="1450" dirty="0" smtClean="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if ( </a:t>
            </a:r>
            <a:r>
              <a:rPr lang="en-US" sz="1400" dirty="0" err="1" smtClean="0">
                <a:solidFill>
                  <a:prstClr val="black"/>
                </a:solidFill>
                <a:latin typeface="Consolas" panose="020B0609020204030204" pitchFamily="49" charset="0"/>
              </a:rPr>
              <a:t>is_found</a:t>
            </a:r>
            <a:r>
              <a:rPr lang="en-US" sz="1400" dirty="0" smtClean="0">
                <a:solidFill>
                  <a:prstClr val="black"/>
                </a:solidFill>
                <a:latin typeface="Consolas" panose="020B0609020204030204" pitchFamily="49" charset="0"/>
              </a:rPr>
              <a:t>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n &lt;&lt; " = " &lt;&lt; m1 &lt;&lt; "^2 +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&lt;&lt; m2 &lt;&lt; "^2" &lt;&lt;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endl</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 else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n &lt;&lt; " is not the sum of two non-zero squares"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&lt;&lt;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endl</a:t>
            </a:r>
            <a:r>
              <a:rPr lang="en-US" sz="1400" dirty="0" smtClean="0">
                <a:solidFill>
                  <a:prstClr val="black"/>
                </a:solidFill>
                <a:latin typeface="Consolas" panose="020B0609020204030204" pitchFamily="49" charset="0"/>
              </a:rPr>
              <a:t>;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return 0;</a:t>
            </a:r>
          </a:p>
          <a:p>
            <a:pPr marL="857250" lvl="2" indent="0">
              <a:buNone/>
            </a:pPr>
            <a:r>
              <a:rPr lang="en-US" sz="1400" dirty="0" smtClean="0">
                <a:solidFill>
                  <a:prstClr val="black"/>
                </a:solidFill>
                <a:latin typeface="Consolas" panose="020B0609020204030204" pitchFamily="49" charset="0"/>
              </a:rPr>
              <a:t>}</a:t>
            </a:r>
          </a:p>
        </p:txBody>
      </p:sp>
    </p:spTree>
    <p:custDataLst>
      <p:tags r:id="rId1"/>
    </p:custDataLst>
    <p:extLst>
      <p:ext uri="{BB962C8B-B14F-4D97-AF65-F5344CB8AC3E}">
        <p14:creationId xmlns:p14="http://schemas.microsoft.com/office/powerpoint/2010/main" val="1697454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We now try running our program:</a:t>
            </a:r>
          </a:p>
          <a:p>
            <a:pPr marL="1257300" lvl="3" indent="0">
              <a:buNone/>
            </a:pPr>
            <a:r>
              <a:rPr lang="en-CA" dirty="0" smtClean="0">
                <a:latin typeface="Consolas" panose="020B0609020204030204" pitchFamily="49" charset="0"/>
              </a:rPr>
              <a:t>Enter an integer:</a:t>
            </a:r>
          </a:p>
          <a:p>
            <a:pPr marL="1257300" lvl="3" indent="0">
              <a:buNone/>
            </a:pPr>
            <a:r>
              <a:rPr lang="en-US" dirty="0" smtClean="0">
                <a:latin typeface="Consolas" panose="020B0609020204030204" pitchFamily="49" charset="0"/>
              </a:rPr>
              <a:t>121 is not the sum of two non-zero squares</a:t>
            </a:r>
            <a:endParaRPr lang="en-CA" dirty="0" smtClean="0">
              <a:latin typeface="Consolas" panose="020B0609020204030204" pitchFamily="49" charset="0"/>
            </a:endParaRPr>
          </a:p>
          <a:p>
            <a:pPr marL="1257300" lvl="3" indent="0">
              <a:buNone/>
            </a:pPr>
            <a:endParaRPr lang="en-CA" dirty="0" smtClean="0">
              <a:latin typeface="Consolas" panose="020B0609020204030204" pitchFamily="49" charset="0"/>
            </a:endParaRPr>
          </a:p>
          <a:p>
            <a:pPr marL="1257300" lvl="3" indent="0">
              <a:buNone/>
            </a:pPr>
            <a:r>
              <a:rPr lang="en-CA" dirty="0" smtClean="0">
                <a:latin typeface="Consolas" panose="020B0609020204030204" pitchFamily="49" charset="0"/>
              </a:rPr>
              <a:t>Enter </a:t>
            </a:r>
            <a:r>
              <a:rPr lang="en-CA" dirty="0">
                <a:latin typeface="Consolas" panose="020B0609020204030204" pitchFamily="49" charset="0"/>
              </a:rPr>
              <a:t>an integer</a:t>
            </a:r>
            <a:r>
              <a:rPr lang="en-CA" dirty="0" smtClean="0">
                <a:latin typeface="Consolas" panose="020B0609020204030204" pitchFamily="49" charset="0"/>
              </a:rPr>
              <a:t>:</a:t>
            </a:r>
            <a:endParaRPr lang="en-CA" dirty="0">
              <a:latin typeface="Consolas" panose="020B0609020204030204" pitchFamily="49" charset="0"/>
            </a:endParaRPr>
          </a:p>
          <a:p>
            <a:pPr marL="1257300" lvl="3" indent="0">
              <a:buNone/>
            </a:pPr>
            <a:r>
              <a:rPr lang="en-CA" dirty="0">
                <a:latin typeface="Consolas" panose="020B0609020204030204" pitchFamily="49" charset="0"/>
              </a:rPr>
              <a:t>122 = </a:t>
            </a:r>
            <a:r>
              <a:rPr lang="en-CA" dirty="0" smtClean="0">
                <a:latin typeface="Consolas" panose="020B0609020204030204" pitchFamily="49" charset="0"/>
              </a:rPr>
              <a:t>12^2 </a:t>
            </a:r>
            <a:r>
              <a:rPr lang="en-CA" dirty="0">
                <a:latin typeface="Consolas" panose="020B0609020204030204" pitchFamily="49" charset="0"/>
              </a:rPr>
              <a:t>+ </a:t>
            </a:r>
            <a:r>
              <a:rPr lang="en-CA" dirty="0" smtClean="0">
                <a:latin typeface="Consolas" panose="020B0609020204030204" pitchFamily="49" charset="0"/>
              </a:rPr>
              <a:t>1^2</a:t>
            </a:r>
            <a:endParaRPr lang="en-CA" dirty="0">
              <a:latin typeface="Consolas" panose="020B0609020204030204" pitchFamily="49" charset="0"/>
            </a:endParaRPr>
          </a:p>
        </p:txBody>
      </p:sp>
      <p:sp>
        <p:nvSpPr>
          <p:cNvPr id="6" name="Rectangle 5"/>
          <p:cNvSpPr/>
          <p:nvPr/>
        </p:nvSpPr>
        <p:spPr>
          <a:xfrm>
            <a:off x="3862806" y="1938604"/>
            <a:ext cx="576064" cy="369332"/>
          </a:xfrm>
          <a:prstGeom prst="rect">
            <a:avLst/>
          </a:prstGeom>
        </p:spPr>
        <p:txBody>
          <a:bodyPr wrap="square">
            <a:spAutoFit/>
          </a:bodyPr>
          <a:lstStyle/>
          <a:p>
            <a:pPr indent="-114300"/>
            <a:r>
              <a:rPr lang="en-CA" dirty="0">
                <a:latin typeface="Consolas" panose="020B0609020204030204" pitchFamily="49" charset="0"/>
              </a:rPr>
              <a:t>121</a:t>
            </a:r>
          </a:p>
        </p:txBody>
      </p:sp>
      <p:sp>
        <p:nvSpPr>
          <p:cNvPr id="8" name="Rectangle 7"/>
          <p:cNvSpPr/>
          <p:nvPr/>
        </p:nvSpPr>
        <p:spPr>
          <a:xfrm>
            <a:off x="3862806" y="2882994"/>
            <a:ext cx="576064" cy="369332"/>
          </a:xfrm>
          <a:prstGeom prst="rect">
            <a:avLst/>
          </a:prstGeom>
        </p:spPr>
        <p:txBody>
          <a:bodyPr wrap="square">
            <a:spAutoFit/>
          </a:bodyPr>
          <a:lstStyle/>
          <a:p>
            <a:pPr indent="-114300"/>
            <a:r>
              <a:rPr lang="en-CA" dirty="0" smtClean="0">
                <a:latin typeface="Consolas" panose="020B0609020204030204" pitchFamily="49" charset="0"/>
              </a:rPr>
              <a:t>122</a:t>
            </a:r>
            <a:endParaRPr lang="en-CA" dirty="0">
              <a:latin typeface="Consolas" panose="020B0609020204030204" pitchFamily="49" charset="0"/>
            </a:endParaRPr>
          </a:p>
        </p:txBody>
      </p:sp>
    </p:spTree>
    <p:custDataLst>
      <p:tags r:id="rId1"/>
    </p:custDataLst>
    <p:extLst>
      <p:ext uri="{BB962C8B-B14F-4D97-AF65-F5344CB8AC3E}">
        <p14:creationId xmlns:p14="http://schemas.microsoft.com/office/powerpoint/2010/main" val="2649213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The break only exits the inner loop</a:t>
            </a:r>
          </a:p>
          <a:p>
            <a:pPr marL="457200" lvl="1"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for ( m1 = 1; </a:t>
            </a:r>
            <a:r>
              <a:rPr lang="en-US" sz="1500" dirty="0" smtClean="0">
                <a:solidFill>
                  <a:prstClr val="black"/>
                </a:solidFill>
                <a:latin typeface="Consolas" panose="020B0609020204030204" pitchFamily="49" charset="0"/>
              </a:rPr>
              <a:t>m1*m1 </a:t>
            </a:r>
            <a:r>
              <a:rPr lang="en-US" sz="1500" dirty="0" smtClean="0">
                <a:solidFill>
                  <a:prstClr val="black"/>
                </a:solidFill>
                <a:latin typeface="Consolas" panose="020B0609020204030204" pitchFamily="49" charset="0"/>
              </a:rPr>
              <a:t>&lt; n; ++m1 ) {</a:t>
            </a:r>
          </a:p>
          <a:p>
            <a:pPr marL="857250" lvl="2" indent="0">
              <a:buNone/>
            </a:pPr>
            <a:r>
              <a:rPr lang="en-US" sz="1500" dirty="0" smtClean="0">
                <a:solidFill>
                  <a:prstClr val="black"/>
                </a:solidFill>
                <a:latin typeface="Consolas" panose="020B0609020204030204" pitchFamily="49" charset="0"/>
              </a:rPr>
              <a:t>        </a:t>
            </a:r>
            <a:r>
              <a:rPr lang="en-US" sz="1500" dirty="0">
                <a:solidFill>
                  <a:prstClr val="black"/>
                </a:solidFill>
                <a:latin typeface="Consolas" panose="020B0609020204030204" pitchFamily="49" charset="0"/>
              </a:rPr>
              <a:t>for </a:t>
            </a:r>
            <a:r>
              <a:rPr lang="en-US" sz="1500" dirty="0" smtClean="0">
                <a:solidFill>
                  <a:prstClr val="black"/>
                </a:solidFill>
                <a:latin typeface="Consolas" panose="020B0609020204030204" pitchFamily="49" charset="0"/>
              </a:rPr>
              <a:t>( m2 = 1; </a:t>
            </a:r>
            <a:r>
              <a:rPr lang="en-US" sz="1500" dirty="0" smtClean="0">
                <a:solidFill>
                  <a:prstClr val="black"/>
                </a:solidFill>
                <a:latin typeface="Consolas" panose="020B0609020204030204" pitchFamily="49" charset="0"/>
              </a:rPr>
              <a:t>m1*m1 + m2*m2 &lt;= </a:t>
            </a:r>
            <a:r>
              <a:rPr lang="en-US" sz="1500" dirty="0">
                <a:solidFill>
                  <a:prstClr val="black"/>
                </a:solidFill>
                <a:latin typeface="Consolas" panose="020B0609020204030204" pitchFamily="49" charset="0"/>
              </a:rPr>
              <a:t>n; ++</a:t>
            </a:r>
            <a:r>
              <a:rPr lang="en-US" sz="1500" dirty="0" smtClean="0">
                <a:solidFill>
                  <a:prstClr val="black"/>
                </a:solidFill>
                <a:latin typeface="Consolas" panose="020B0609020204030204" pitchFamily="49" charset="0"/>
              </a:rPr>
              <a:t>m2 </a:t>
            </a: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(m1*m1 + m2*m2) == n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 true;</a:t>
            </a:r>
          </a:p>
          <a:p>
            <a:pPr marL="857250" lvl="2" indent="0">
              <a:buNone/>
            </a:pPr>
            <a:r>
              <a:rPr lang="en-US" sz="1500" dirty="0" smtClean="0">
                <a:solidFill>
                  <a:prstClr val="black"/>
                </a:solidFill>
                <a:latin typeface="Consolas" panose="020B0609020204030204" pitchFamily="49" charset="0"/>
              </a:rPr>
              <a:t>                break;</a:t>
            </a:r>
          </a:p>
          <a:p>
            <a:pPr marL="857250" lvl="2" indent="0">
              <a:buNone/>
            </a:pPr>
            <a:r>
              <a:rPr lang="en-US" sz="1500" dirty="0" smtClean="0">
                <a:solidFill>
                  <a:prstClr val="black"/>
                </a:solidFill>
                <a:latin typeface="Consolas" panose="020B0609020204030204" pitchFamily="49" charset="0"/>
              </a:rPr>
              <a:t>            }</a:t>
            </a:r>
          </a:p>
          <a:p>
            <a:pPr marL="857250" lvl="2" indent="0">
              <a:buNone/>
            </a:pPr>
            <a:r>
              <a:rPr lang="en-US" sz="1500" dirty="0" smtClean="0">
                <a:solidFill>
                  <a:prstClr val="black"/>
                </a:solidFill>
                <a:latin typeface="Consolas" panose="020B0609020204030204" pitchFamily="49" charset="0"/>
              </a:rPr>
              <a:t>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 The break jumps to this point...</a:t>
            </a:r>
          </a:p>
          <a:p>
            <a:pPr marL="857250" lvl="2" indent="0">
              <a:buNone/>
            </a:pPr>
            <a:r>
              <a:rPr lang="en-US" sz="1500" dirty="0" smtClean="0">
                <a:solidFill>
                  <a:prstClr val="black"/>
                </a:solidFill>
                <a:latin typeface="Consolas" panose="020B0609020204030204" pitchFamily="49" charset="0"/>
              </a:rPr>
              <a:t>    }</a:t>
            </a:r>
          </a:p>
          <a:p>
            <a:pPr marL="857250" lvl="2" indent="0">
              <a:buNone/>
            </a:pPr>
            <a:endParaRPr lang="en-US" sz="1500" dirty="0">
              <a:solidFill>
                <a:prstClr val="black"/>
              </a:solidFill>
              <a:latin typeface="Consolas" panose="020B0609020204030204" pitchFamily="49" charset="0"/>
            </a:endParaRPr>
          </a:p>
          <a:p>
            <a:pPr marL="457200" lvl="1" indent="0">
              <a:buNone/>
            </a:pPr>
            <a:endParaRPr lang="en-US" sz="1600" dirty="0" smtClean="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2497968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Solution</a:t>
            </a:r>
          </a:p>
          <a:p>
            <a:pPr lvl="1" algn="l"/>
            <a:r>
              <a:rPr lang="en-US" dirty="0" smtClean="0">
                <a:solidFill>
                  <a:prstClr val="black"/>
                </a:solidFill>
              </a:rPr>
              <a:t>If we find a pair of integers that satisfies our </a:t>
            </a:r>
            <a:r>
              <a:rPr lang="en-US" dirty="0" smtClean="0">
                <a:solidFill>
                  <a:prstClr val="black"/>
                </a:solidFill>
              </a:rPr>
              <a:t>condition,</a:t>
            </a:r>
            <a:br>
              <a:rPr lang="en-US" dirty="0" smtClean="0">
                <a:solidFill>
                  <a:prstClr val="black"/>
                </a:solidFill>
              </a:rPr>
            </a:br>
            <a:r>
              <a:rPr lang="en-US" dirty="0" smtClean="0">
                <a:solidFill>
                  <a:prstClr val="black"/>
                </a:solidFill>
              </a:rPr>
              <a:t>     break </a:t>
            </a:r>
            <a:r>
              <a:rPr lang="en-US" dirty="0" smtClean="0">
                <a:solidFill>
                  <a:prstClr val="black"/>
                </a:solidFill>
              </a:rPr>
              <a:t>out of the outer loop, as well</a:t>
            </a:r>
          </a:p>
          <a:p>
            <a:pPr marL="857250" lvl="2" indent="0">
              <a:buNone/>
            </a:pPr>
            <a:r>
              <a:rPr lang="en-US" sz="1500" dirty="0" smtClean="0">
                <a:solidFill>
                  <a:prstClr val="black"/>
                </a:solidFill>
                <a:latin typeface="Consolas" panose="020B0609020204030204" pitchFamily="49" charset="0"/>
              </a:rPr>
              <a:t>   for ( m1 = 1; m1 &lt; n; ++m1 ) {</a:t>
            </a:r>
          </a:p>
          <a:p>
            <a:pPr marL="857250" lvl="2" indent="0">
              <a:buNone/>
            </a:pPr>
            <a:r>
              <a:rPr lang="en-US" sz="1500" dirty="0" smtClean="0">
                <a:solidFill>
                  <a:prstClr val="black"/>
                </a:solidFill>
                <a:latin typeface="Consolas" panose="020B0609020204030204" pitchFamily="49" charset="0"/>
              </a:rPr>
              <a:t>        </a:t>
            </a:r>
            <a:r>
              <a:rPr lang="en-US" sz="1500" dirty="0">
                <a:solidFill>
                  <a:prstClr val="black"/>
                </a:solidFill>
                <a:latin typeface="Consolas" panose="020B0609020204030204" pitchFamily="49" charset="0"/>
              </a:rPr>
              <a:t>for </a:t>
            </a:r>
            <a:r>
              <a:rPr lang="en-US" sz="1500" dirty="0" smtClean="0">
                <a:solidFill>
                  <a:prstClr val="black"/>
                </a:solidFill>
                <a:latin typeface="Consolas" panose="020B0609020204030204" pitchFamily="49" charset="0"/>
              </a:rPr>
              <a:t>( m2 = m1; m2 &lt; </a:t>
            </a:r>
            <a:r>
              <a:rPr lang="en-US" sz="1500" dirty="0">
                <a:solidFill>
                  <a:prstClr val="black"/>
                </a:solidFill>
                <a:latin typeface="Consolas" panose="020B0609020204030204" pitchFamily="49" charset="0"/>
              </a:rPr>
              <a:t>n; ++</a:t>
            </a:r>
            <a:r>
              <a:rPr lang="en-US" sz="1500" dirty="0" smtClean="0">
                <a:solidFill>
                  <a:prstClr val="black"/>
                </a:solidFill>
                <a:latin typeface="Consolas" panose="020B0609020204030204" pitchFamily="49" charset="0"/>
              </a:rPr>
              <a:t>m2 </a:t>
            </a: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(m1*m1 + m2*m2) == n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 true;</a:t>
            </a:r>
          </a:p>
          <a:p>
            <a:pPr marL="857250" lvl="2" indent="0">
              <a:buNone/>
            </a:pPr>
            <a:r>
              <a:rPr lang="en-US" sz="1500" dirty="0" smtClean="0">
                <a:solidFill>
                  <a:prstClr val="black"/>
                </a:solidFill>
                <a:latin typeface="Consolas" panose="020B0609020204030204" pitchFamily="49" charset="0"/>
              </a:rPr>
              <a:t>                break;   // exits the inner for loop</a:t>
            </a:r>
          </a:p>
          <a:p>
            <a:pPr marL="857250" lvl="2" indent="0">
              <a:buNone/>
            </a:pPr>
            <a:r>
              <a:rPr lang="en-US" sz="1500" dirty="0" smtClean="0">
                <a:solidFill>
                  <a:prstClr val="black"/>
                </a:solidFill>
                <a:latin typeface="Consolas" panose="020B0609020204030204" pitchFamily="49" charset="0"/>
              </a:rPr>
              <a:t>            }</a:t>
            </a:r>
          </a:p>
          <a:p>
            <a:pPr marL="857250" lvl="2" indent="0">
              <a:buNone/>
            </a:pPr>
            <a:r>
              <a:rPr lang="en-US" sz="1500" dirty="0" smtClean="0">
                <a:solidFill>
                  <a:prstClr val="black"/>
                </a:solidFill>
                <a:latin typeface="Consolas" panose="020B0609020204030204" pitchFamily="49" charset="0"/>
              </a:rPr>
              <a:t>        }</a:t>
            </a:r>
          </a:p>
          <a:p>
            <a:pPr marL="857250" lvl="2" indent="0">
              <a:buNone/>
            </a:pPr>
            <a:endParaRPr lang="en-US" sz="1500" dirty="0" smtClean="0">
              <a:solidFill>
                <a:prstClr val="black"/>
              </a:solidFill>
              <a:latin typeface="Consolas" panose="020B0609020204030204" pitchFamily="49" charset="0"/>
            </a:endParaRP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break;   // exits the outer for loop</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marL="857250" lvl="2" indent="0">
              <a:buNone/>
            </a:pPr>
            <a:r>
              <a:rPr lang="en-US" sz="1500" dirty="0" smtClean="0">
                <a:solidFill>
                  <a:prstClr val="black"/>
                </a:solidFill>
                <a:latin typeface="Consolas" panose="020B0609020204030204" pitchFamily="49" charset="0"/>
              </a:rPr>
              <a:t>    }</a:t>
            </a:r>
          </a:p>
          <a:p>
            <a:pPr marL="457200" lvl="1" indent="0">
              <a:buNone/>
            </a:pPr>
            <a:endParaRPr lang="en-US" sz="1600" dirty="0" smtClean="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1796069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Does this work?</a:t>
            </a:r>
          </a:p>
          <a:p>
            <a:pPr marL="857250" lvl="2" indent="0">
              <a:buNone/>
            </a:pPr>
            <a:r>
              <a:rPr lang="en-US" sz="1500" dirty="0" smtClean="0">
                <a:solidFill>
                  <a:prstClr val="black"/>
                </a:solidFill>
                <a:latin typeface="Consolas" panose="020B0609020204030204" pitchFamily="49" charset="0"/>
              </a:rPr>
              <a:t>   for ( m1 = 1; !</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&amp;&amp; (m1*m1 &lt; n); ++m1 ) {</a:t>
            </a:r>
          </a:p>
          <a:p>
            <a:pPr marL="857250" lvl="2" indent="0">
              <a:buNone/>
            </a:pPr>
            <a:r>
              <a:rPr lang="en-US" sz="1500" dirty="0" smtClean="0">
                <a:solidFill>
                  <a:prstClr val="black"/>
                </a:solidFill>
                <a:latin typeface="Consolas" panose="020B0609020204030204" pitchFamily="49" charset="0"/>
              </a:rPr>
              <a:t>        </a:t>
            </a:r>
            <a:r>
              <a:rPr lang="en-US" sz="1500" dirty="0">
                <a:solidFill>
                  <a:prstClr val="black"/>
                </a:solidFill>
                <a:latin typeface="Consolas" panose="020B0609020204030204" pitchFamily="49" charset="0"/>
              </a:rPr>
              <a:t>for </a:t>
            </a:r>
            <a:r>
              <a:rPr lang="en-US" sz="1500" dirty="0" smtClean="0">
                <a:solidFill>
                  <a:prstClr val="black"/>
                </a:solidFill>
                <a:latin typeface="Consolas" panose="020B0609020204030204" pitchFamily="49" charset="0"/>
              </a:rPr>
              <a:t>( m2 = m1; </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&amp;&amp; (</a:t>
            </a:r>
            <a:r>
              <a:rPr lang="en-US" sz="1500" dirty="0" smtClean="0">
                <a:solidFill>
                  <a:prstClr val="black"/>
                </a:solidFill>
                <a:latin typeface="Consolas" panose="020B0609020204030204" pitchFamily="49" charset="0"/>
              </a:rPr>
              <a:t>m1*m1 + m2*m2</a:t>
            </a:r>
            <a:r>
              <a:rPr lang="en-US" sz="1500" dirty="0" smtClean="0">
                <a:solidFill>
                  <a:prstClr val="black"/>
                </a:solidFill>
                <a:latin typeface="Consolas" panose="020B0609020204030204" pitchFamily="49" charset="0"/>
              </a:rPr>
              <a:t> &lt;= n); </a:t>
            </a:r>
            <a:r>
              <a:rPr lang="en-US" sz="1500" dirty="0">
                <a:solidFill>
                  <a:prstClr val="black"/>
                </a:solidFill>
                <a:latin typeface="Consolas" panose="020B0609020204030204" pitchFamily="49" charset="0"/>
              </a:rPr>
              <a:t>++</a:t>
            </a:r>
            <a:r>
              <a:rPr lang="en-US" sz="1500" dirty="0" smtClean="0">
                <a:solidFill>
                  <a:prstClr val="black"/>
                </a:solidFill>
                <a:latin typeface="Consolas" panose="020B0609020204030204" pitchFamily="49" charset="0"/>
              </a:rPr>
              <a:t>m2 </a:t>
            </a: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(m1*m1 + m2*m2) == n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 true;</a:t>
            </a:r>
          </a:p>
          <a:p>
            <a:pPr marL="857250" lvl="2" indent="0">
              <a:buNone/>
            </a:pPr>
            <a:r>
              <a:rPr lang="en-US" sz="1500" dirty="0" smtClean="0">
                <a:solidFill>
                  <a:prstClr val="black"/>
                </a:solidFill>
                <a:latin typeface="Consolas" panose="020B0609020204030204" pitchFamily="49" charset="0"/>
              </a:rPr>
              <a:t>            }</a:t>
            </a:r>
            <a:endParaRPr lang="en-US" sz="1500" dirty="0" smtClean="0">
              <a:solidFill>
                <a:prstClr val="black"/>
              </a:solidFill>
              <a:latin typeface="Consolas" panose="020B0609020204030204" pitchFamily="49" charset="0"/>
            </a:endParaRPr>
          </a:p>
          <a:p>
            <a:pPr marL="857250" lvl="2" indent="0">
              <a:buNone/>
            </a:pPr>
            <a:r>
              <a:rPr lang="en-US" sz="1500" dirty="0" smtClean="0">
                <a:solidFill>
                  <a:prstClr val="black"/>
                </a:solidFill>
                <a:latin typeface="Consolas" panose="020B0609020204030204" pitchFamily="49" charset="0"/>
              </a:rPr>
              <a:t>        }</a:t>
            </a:r>
          </a:p>
          <a:p>
            <a:pPr marL="857250" lvl="2" indent="0">
              <a:buNone/>
            </a:pPr>
            <a:r>
              <a:rPr lang="en-US" sz="1500" dirty="0" smtClean="0">
                <a:solidFill>
                  <a:prstClr val="black"/>
                </a:solidFill>
                <a:latin typeface="Consolas" panose="020B0609020204030204" pitchFamily="49" charset="0"/>
              </a:rPr>
              <a:t>    }</a:t>
            </a:r>
            <a:endParaRPr lang="en-US" sz="1500" dirty="0" smtClean="0">
              <a:solidFill>
                <a:prstClr val="black"/>
              </a:solidFill>
              <a:latin typeface="Consolas" panose="020B0609020204030204" pitchFamily="49" charset="0"/>
            </a:endParaRPr>
          </a:p>
          <a:p>
            <a:pPr marL="457200" lvl="1" indent="0">
              <a:buNone/>
            </a:pPr>
            <a:endParaRPr lang="en-US" sz="1600" dirty="0" smtClean="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1251078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purpose of a break statement</a:t>
            </a:r>
            <a:endParaRPr lang="en-CA" dirty="0"/>
          </a:p>
          <a:p>
            <a:pPr lvl="2"/>
            <a:r>
              <a:rPr lang="en-US" dirty="0" smtClean="0"/>
              <a:t>It ends the execution of a for loop</a:t>
            </a:r>
            <a:endParaRPr lang="en-CA" dirty="0"/>
          </a:p>
          <a:p>
            <a:pPr lvl="1"/>
            <a:r>
              <a:rPr lang="en-US" dirty="0" smtClean="0"/>
              <a:t>Know that the break statement is just </a:t>
            </a:r>
            <a:r>
              <a:rPr lang="en-US" dirty="0" smtClean="0">
                <a:latin typeface="Consolas" panose="020B0609020204030204" pitchFamily="49" charset="0"/>
              </a:rPr>
              <a:t>break;</a:t>
            </a:r>
            <a:endParaRPr lang="en-CA" dirty="0">
              <a:latin typeface="Consolas" panose="020B0609020204030204" pitchFamily="49" charset="0"/>
            </a:endParaRPr>
          </a:p>
          <a:p>
            <a:pPr lvl="1"/>
            <a:r>
              <a:rPr lang="en-US" dirty="0" smtClean="0"/>
              <a:t>Understand how to finish a loop early if there is no need to continue executing the loop</a:t>
            </a:r>
          </a:p>
          <a:p>
            <a:pPr lvl="2"/>
            <a:r>
              <a:rPr lang="en-US" dirty="0" smtClean="0"/>
              <a:t>It only jumps out of the loop in which it is found</a:t>
            </a: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the concept of breaking out of a loop</a:t>
            </a:r>
          </a:p>
          <a:p>
            <a:pPr lvl="1"/>
            <a:r>
              <a:rPr lang="en-CA" dirty="0" smtClean="0"/>
              <a:t>Modify a previous example to finish quicker</a:t>
            </a:r>
          </a:p>
          <a:p>
            <a:pPr lvl="1"/>
            <a:r>
              <a:rPr lang="en-US" dirty="0" smtClean="0"/>
              <a:t>Look at how to break out of nested loops</a:t>
            </a:r>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https://en.wikipedia.org/wiki/Control_flow#Early_exit_from_loops </a:t>
            </a:r>
            <a:r>
              <a:rPr lang="en-CA" sz="1800" dirty="0" smtClean="0"/>
              <a:t>[2]	cplusplus.com</a:t>
            </a:r>
          </a:p>
          <a:p>
            <a:pPr marL="0" indent="0">
              <a:buNone/>
            </a:pPr>
            <a:r>
              <a:rPr lang="en-CA" sz="1800" dirty="0"/>
              <a:t>	</a:t>
            </a:r>
            <a:r>
              <a:rPr lang="en-CA" sz="1800" dirty="0">
                <a:hlinkClick r:id="rId3"/>
              </a:rPr>
              <a:t>http://www.cplusplus.com/doc/tutorial/control/</a:t>
            </a:r>
            <a:endParaRPr lang="en-CA" sz="1800" dirty="0" smtClean="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 and Charlie Liu.</a:t>
            </a:r>
            <a:endParaRPr lang="en-CA" sz="1800" dirty="0" smtClean="0"/>
          </a:p>
        </p:txBody>
      </p:sp>
    </p:spTree>
    <p:extLst>
      <p:ext uri="{BB962C8B-B14F-4D97-AF65-F5344CB8AC3E}">
        <p14:creationId xmlns:p14="http://schemas.microsoft.com/office/powerpoint/2010/main" val="2333559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Determining if an integer is prime</a:t>
            </a:r>
            <a:endParaRPr lang="en-CA" dirty="0"/>
          </a:p>
        </p:txBody>
      </p:sp>
      <p:sp>
        <p:nvSpPr>
          <p:cNvPr id="3" name="Content Placeholder 2"/>
          <p:cNvSpPr>
            <a:spLocks noGrp="1"/>
          </p:cNvSpPr>
          <p:nvPr>
            <p:ph idx="1"/>
          </p:nvPr>
        </p:nvSpPr>
        <p:spPr/>
        <p:txBody>
          <a:bodyPr/>
          <a:lstStyle/>
          <a:p>
            <a:r>
              <a:rPr lang="en-CA" dirty="0" smtClean="0"/>
              <a:t>Consider this program:</a:t>
            </a: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n{};</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cout</a:t>
            </a:r>
            <a:r>
              <a:rPr lang="en-CA" sz="1400" dirty="0" smtClean="0">
                <a:latin typeface="Consolas" panose="020B0609020204030204" pitchFamily="49" charset="0"/>
                <a:cs typeface="Consolas" panose="020B0609020204030204" pitchFamily="49" charset="0"/>
              </a:rPr>
              <a:t> &lt;&lt; "Enter an integer: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n;</a:t>
            </a:r>
            <a:endParaRPr lang="en-CA"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bool </a:t>
            </a:r>
            <a:r>
              <a:rPr lang="en-US" sz="1400" dirty="0" err="1" smtClean="0">
                <a:latin typeface="Consolas" panose="020B0609020204030204" pitchFamily="49" charset="0"/>
                <a:cs typeface="Consolas" panose="020B0609020204030204" pitchFamily="49" charset="0"/>
              </a:rPr>
              <a:t>is_prime</a:t>
            </a:r>
            <a:r>
              <a:rPr lang="en-US" sz="1400" dirty="0" smtClean="0">
                <a:latin typeface="Consolas" panose="020B0609020204030204" pitchFamily="49" charset="0"/>
                <a:cs typeface="Consolas" panose="020B0609020204030204" pitchFamily="49" charset="0"/>
              </a:rPr>
              <a:t>{true};</a:t>
            </a:r>
            <a:endParaRPr lang="en-US" sz="1400" dirty="0">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if ( n%2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 else {</a:t>
            </a:r>
          </a:p>
          <a:p>
            <a:pPr marL="800100" lvl="2" indent="0">
              <a:buNone/>
            </a:pPr>
            <a:r>
              <a:rPr lang="en-US" sz="1400" dirty="0">
                <a:latin typeface="Consolas" panose="020B0609020204030204" pitchFamily="49" charset="0"/>
                <a:cs typeface="Consolas" panose="020B0609020204030204" pitchFamily="49" charset="0"/>
              </a:rPr>
              <a:t>        for (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k{3}; k &lt; n; k += 2 ) {</a:t>
            </a:r>
          </a:p>
          <a:p>
            <a:pPr marL="800100" lvl="2" indent="0">
              <a:buNone/>
            </a:pPr>
            <a:r>
              <a:rPr lang="en-US" sz="1400" dirty="0">
                <a:latin typeface="Consolas" panose="020B0609020204030204" pitchFamily="49" charset="0"/>
                <a:cs typeface="Consolas" panose="020B0609020204030204" pitchFamily="49" charset="0"/>
              </a:rPr>
              <a:t>            if ( </a:t>
            </a:r>
            <a:r>
              <a:rPr lang="en-US" sz="1400" dirty="0" err="1">
                <a:latin typeface="Consolas" panose="020B0609020204030204" pitchFamily="49" charset="0"/>
                <a:cs typeface="Consolas" panose="020B0609020204030204" pitchFamily="49" charset="0"/>
              </a:rPr>
              <a:t>n%k</a:t>
            </a:r>
            <a:r>
              <a:rPr lang="en-US" sz="1400" dirty="0">
                <a:latin typeface="Consolas" panose="020B0609020204030204" pitchFamily="49" charset="0"/>
                <a:cs typeface="Consolas" panose="020B0609020204030204" pitchFamily="49" charset="0"/>
              </a:rPr>
              <a:t>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Determining if an integer is prime</a:t>
            </a:r>
          </a:p>
        </p:txBody>
      </p:sp>
      <p:sp>
        <p:nvSpPr>
          <p:cNvPr id="3" name="Content Placeholder 2"/>
          <p:cNvSpPr>
            <a:spLocks noGrp="1"/>
          </p:cNvSpPr>
          <p:nvPr>
            <p:ph idx="1"/>
          </p:nvPr>
        </p:nvSpPr>
        <p:spPr/>
        <p:txBody>
          <a:bodyPr/>
          <a:lstStyle/>
          <a:p>
            <a:pPr marL="0" indent="0">
              <a:buNone/>
            </a:pPr>
            <a:endParaRPr lang="en-CA" dirty="0" smtClean="0"/>
          </a:p>
          <a:p>
            <a:pPr marL="800100" lvl="2" indent="0">
              <a:buNone/>
            </a:pPr>
            <a:r>
              <a:rPr lang="en-US" sz="1400" dirty="0" smtClean="0">
                <a:latin typeface="Consolas" panose="020B0609020204030204" pitchFamily="49" charset="0"/>
                <a:cs typeface="Consolas" panose="020B0609020204030204" pitchFamily="49" charset="0"/>
              </a:rPr>
              <a:t>    if ( </a:t>
            </a:r>
            <a:r>
              <a:rPr lang="en-US" sz="1400" dirty="0" err="1" smtClean="0">
                <a:latin typeface="Consolas" panose="020B0609020204030204" pitchFamily="49" charset="0"/>
                <a:cs typeface="Consolas" panose="020B0609020204030204" pitchFamily="49" charset="0"/>
              </a:rPr>
              <a:t>is_prime</a:t>
            </a:r>
            <a:r>
              <a:rPr lang="en-US" sz="1400" dirty="0" smtClean="0">
                <a:latin typeface="Consolas" panose="020B0609020204030204" pitchFamily="49" charset="0"/>
                <a:cs typeface="Consolas" panose="020B0609020204030204" pitchFamily="49" charset="0"/>
              </a:rPr>
              <a:t> )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"The integer " &lt;&lt; n &lt;&lt; " is prime"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else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"The integer " &lt;&lt; n &lt;&lt; " </a:t>
            </a:r>
            <a:r>
              <a:rPr lang="en-US" sz="1400" dirty="0" smtClean="0">
                <a:latin typeface="Consolas" panose="020B0609020204030204" pitchFamily="49" charset="0"/>
                <a:cs typeface="Consolas" panose="020B0609020204030204" pitchFamily="49" charset="0"/>
              </a:rPr>
              <a:t>is not </a:t>
            </a:r>
            <a:r>
              <a:rPr lang="en-US" sz="1400" dirty="0">
                <a:latin typeface="Consolas" panose="020B0609020204030204" pitchFamily="49" charset="0"/>
                <a:cs typeface="Consolas" panose="020B0609020204030204" pitchFamily="49" charset="0"/>
              </a:rPr>
              <a:t>prime"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2986293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Ending a loop early</a:t>
            </a:r>
            <a:endParaRPr lang="en-CA" dirty="0"/>
          </a:p>
        </p:txBody>
      </p:sp>
      <p:sp>
        <p:nvSpPr>
          <p:cNvPr id="3" name="Content Placeholder 2"/>
          <p:cNvSpPr>
            <a:spLocks noGrp="1"/>
          </p:cNvSpPr>
          <p:nvPr>
            <p:ph idx="1"/>
          </p:nvPr>
        </p:nvSpPr>
        <p:spPr/>
        <p:txBody>
          <a:bodyPr/>
          <a:lstStyle/>
          <a:p>
            <a:r>
              <a:rPr lang="en-US" dirty="0" smtClean="0"/>
              <a:t>Suppose you test if </a:t>
            </a:r>
            <a:r>
              <a:rPr lang="en-US" dirty="0" smtClean="0">
                <a:latin typeface="Times New Roman" panose="02020603050405020304" pitchFamily="18" charset="0"/>
                <a:cs typeface="Times New Roman" panose="02020603050405020304" pitchFamily="18" charset="0"/>
              </a:rPr>
              <a:t>303</a:t>
            </a:r>
            <a:r>
              <a:rPr lang="en-US" dirty="0" smtClean="0"/>
              <a:t> is prime:</a:t>
            </a:r>
          </a:p>
          <a:p>
            <a:pPr marL="457200" lvl="1" indent="0">
              <a:buNone/>
            </a:pPr>
            <a:r>
              <a:rPr lang="en-US" dirty="0" smtClean="0">
                <a:latin typeface="Consolas" panose="020B0609020204030204" pitchFamily="49" charset="0"/>
              </a:rPr>
              <a:t>303%  2 == 1</a:t>
            </a:r>
          </a:p>
          <a:p>
            <a:pPr marL="457200" lvl="1" indent="0">
              <a:buNone/>
            </a:pPr>
            <a:r>
              <a:rPr lang="en-US" dirty="0" smtClean="0">
                <a:latin typeface="Consolas" panose="020B0609020204030204" pitchFamily="49" charset="0"/>
              </a:rPr>
              <a:t>303%  3 == 0</a:t>
            </a:r>
          </a:p>
          <a:p>
            <a:pPr marL="457200" lvl="1" indent="0">
              <a:buNone/>
            </a:pPr>
            <a:r>
              <a:rPr lang="en-US" dirty="0" smtClean="0">
                <a:latin typeface="Consolas" panose="020B0609020204030204" pitchFamily="49" charset="0"/>
              </a:rPr>
              <a:t>303%  5 == 3</a:t>
            </a:r>
          </a:p>
          <a:p>
            <a:pPr marL="457200" lvl="1" indent="0">
              <a:buNone/>
            </a:pPr>
            <a:r>
              <a:rPr lang="en-US" dirty="0" smtClean="0">
                <a:latin typeface="Consolas" panose="020B0609020204030204" pitchFamily="49" charset="0"/>
              </a:rPr>
              <a:t>303%  7 == 2</a:t>
            </a:r>
          </a:p>
          <a:p>
            <a:pPr marL="457200" lvl="1" indent="0">
              <a:buNone/>
            </a:pPr>
            <a:r>
              <a:rPr lang="en-US" dirty="0" smtClean="0">
                <a:latin typeface="Consolas" panose="020B0609020204030204" pitchFamily="49" charset="0"/>
              </a:rPr>
              <a:t>303%  9 == 6</a:t>
            </a:r>
          </a:p>
          <a:p>
            <a:pPr marL="457200" lvl="1" indent="0">
              <a:buNone/>
            </a:pPr>
            <a:r>
              <a:rPr lang="en-US" dirty="0" smtClean="0">
                <a:latin typeface="Consolas" panose="020B0609020204030204" pitchFamily="49" charset="0"/>
              </a:rPr>
              <a:t>303% 11 == 6</a:t>
            </a:r>
          </a:p>
          <a:p>
            <a:pPr marL="457200" lvl="1" indent="0">
              <a:buNone/>
            </a:pPr>
            <a:r>
              <a:rPr lang="en-US" dirty="0" smtClean="0">
                <a:latin typeface="Consolas" panose="020B0609020204030204" pitchFamily="49" charset="0"/>
              </a:rPr>
              <a:t>303% 13 == 4</a:t>
            </a:r>
          </a:p>
          <a:p>
            <a:pPr marL="457200" lvl="1" indent="0">
              <a:buNone/>
            </a:pPr>
            <a:r>
              <a:rPr lang="en-CA" dirty="0" smtClean="0"/>
              <a:t>                 ⋮</a:t>
            </a:r>
          </a:p>
          <a:p>
            <a:pPr marL="457200" lvl="1" indent="0">
              <a:buNone/>
            </a:pPr>
            <a:r>
              <a:rPr lang="en-US" dirty="0" smtClean="0">
                <a:latin typeface="Consolas" panose="020B0609020204030204" pitchFamily="49" charset="0"/>
              </a:rPr>
              <a:t>303%301 == 2</a:t>
            </a:r>
          </a:p>
          <a:p>
            <a:pPr marL="457200" lvl="1" indent="0">
              <a:buNone/>
            </a:pPr>
            <a:endParaRPr lang="en-US" dirty="0">
              <a:latin typeface="Consolas" panose="020B0609020204030204" pitchFamily="49" charset="0"/>
            </a:endParaRPr>
          </a:p>
          <a:p>
            <a:pPr lvl="1"/>
            <a:r>
              <a:rPr lang="en-US" dirty="0" smtClean="0"/>
              <a:t>After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 3</a:t>
            </a:r>
            <a:r>
              <a:rPr lang="en-US" dirty="0" smtClean="0"/>
              <a:t>, we’re done; we know that </a:t>
            </a:r>
            <a:r>
              <a:rPr lang="en-US" dirty="0" smtClean="0">
                <a:latin typeface="Times New Roman" panose="02020603050405020304" pitchFamily="18" charset="0"/>
                <a:cs typeface="Times New Roman" panose="02020603050405020304" pitchFamily="18" charset="0"/>
              </a:rPr>
              <a:t>303</a:t>
            </a:r>
            <a:r>
              <a:rPr lang="en-US" dirty="0" smtClean="0"/>
              <a:t> is not prime…</a:t>
            </a:r>
          </a:p>
          <a:p>
            <a:pPr lvl="2"/>
            <a:r>
              <a:rPr lang="en-US" dirty="0" smtClean="0"/>
              <a:t>So why test all other numbers?</a:t>
            </a:r>
            <a:endParaRPr lang="en-US" dirty="0"/>
          </a:p>
          <a:p>
            <a:pPr marL="457200" lvl="1" indent="0">
              <a:buNone/>
            </a:pPr>
            <a:endParaRPr lang="en-CA" dirty="0" smtClean="0">
              <a:latin typeface="Consolas" panose="020B0609020204030204" pitchFamily="49" charset="0"/>
            </a:endParaRPr>
          </a:p>
        </p:txBody>
      </p:sp>
    </p:spTree>
    <p:custDataLst>
      <p:tags r:id="rId1"/>
    </p:custDataLst>
    <p:extLst>
      <p:ext uri="{BB962C8B-B14F-4D97-AF65-F5344CB8AC3E}">
        <p14:creationId xmlns:p14="http://schemas.microsoft.com/office/powerpoint/2010/main" val="676765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a loop early</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The </a:t>
            </a:r>
            <a:r>
              <a:rPr lang="en-US" dirty="0" smtClean="0">
                <a:solidFill>
                  <a:prstClr val="black"/>
                </a:solidFill>
                <a:latin typeface="Consolas" panose="020B0609020204030204" pitchFamily="49" charset="0"/>
              </a:rPr>
              <a:t>break</a:t>
            </a:r>
            <a:r>
              <a:rPr lang="en-US" dirty="0" smtClean="0">
                <a:solidFill>
                  <a:prstClr val="black"/>
                </a:solidFill>
              </a:rPr>
              <a:t> statement allows us to terminate a loop:</a:t>
            </a:r>
          </a:p>
          <a:p>
            <a:pPr lvl="1"/>
            <a:r>
              <a:rPr lang="en-US" dirty="0" smtClean="0">
                <a:solidFill>
                  <a:prstClr val="black"/>
                </a:solidFill>
              </a:rPr>
              <a:t>The loop immediate stops:</a:t>
            </a:r>
          </a:p>
          <a:p>
            <a:pPr lvl="2"/>
            <a:r>
              <a:rPr lang="en-US" dirty="0" smtClean="0">
                <a:solidFill>
                  <a:prstClr val="black"/>
                </a:solidFill>
              </a:rPr>
              <a:t>The condition is not tested</a:t>
            </a:r>
          </a:p>
          <a:p>
            <a:pPr lvl="2"/>
            <a:r>
              <a:rPr lang="en-US" dirty="0" smtClean="0">
                <a:solidFill>
                  <a:prstClr val="black"/>
                </a:solidFill>
              </a:rPr>
              <a:t>The update statement is not executed</a:t>
            </a:r>
          </a:p>
          <a:p>
            <a:pPr lvl="1"/>
            <a:r>
              <a:rPr lang="en-US" dirty="0" smtClean="0">
                <a:solidFill>
                  <a:prstClr val="black"/>
                </a:solidFill>
              </a:rPr>
              <a:t>Execution jumps to the end of the loop and continues from there</a:t>
            </a:r>
            <a:endParaRPr lang="en-US" dirty="0">
              <a:solidFill>
                <a:prstClr val="black"/>
              </a:solidFill>
            </a:endParaRPr>
          </a:p>
          <a:p>
            <a:pPr marL="800100" lvl="2" indent="0">
              <a:buNone/>
            </a:pPr>
            <a:r>
              <a:rPr lang="en-US" sz="1400" dirty="0" smtClean="0">
                <a:latin typeface="Consolas" panose="020B0609020204030204" pitchFamily="49" charset="0"/>
                <a:cs typeface="Consolas" panose="020B0609020204030204" pitchFamily="49" charset="0"/>
              </a:rPr>
              <a:t>    if ( n%2 == 0 )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 else {</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for ( </a:t>
            </a:r>
            <a:r>
              <a:rPr lang="en-US" sz="1400" b="1" dirty="0" err="1">
                <a:solidFill>
                  <a:srgbClr val="0070C0"/>
                </a:solidFill>
                <a:latin typeface="Consolas" panose="020B0609020204030204" pitchFamily="49" charset="0"/>
                <a:cs typeface="Consolas" panose="020B0609020204030204" pitchFamily="49" charset="0"/>
              </a:rPr>
              <a:t>int</a:t>
            </a:r>
            <a:r>
              <a:rPr lang="en-US" sz="1400" b="1" dirty="0">
                <a:solidFill>
                  <a:srgbClr val="0070C0"/>
                </a:solidFill>
                <a:latin typeface="Consolas" panose="020B0609020204030204" pitchFamily="49" charset="0"/>
                <a:cs typeface="Consolas" panose="020B0609020204030204" pitchFamily="49" charset="0"/>
              </a:rPr>
              <a:t> k{3}; k &lt; n; k += 2 ) {</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if ( </a:t>
            </a:r>
            <a:r>
              <a:rPr lang="en-US" sz="1400" b="1" dirty="0" err="1">
                <a:solidFill>
                  <a:srgbClr val="0070C0"/>
                </a:solidFill>
                <a:latin typeface="Consolas" panose="020B0609020204030204" pitchFamily="49" charset="0"/>
                <a:cs typeface="Consolas" panose="020B0609020204030204" pitchFamily="49" charset="0"/>
              </a:rPr>
              <a:t>n%k</a:t>
            </a:r>
            <a:r>
              <a:rPr lang="en-US" sz="1400" b="1" dirty="0">
                <a:solidFill>
                  <a:srgbClr val="0070C0"/>
                </a:solidFill>
                <a:latin typeface="Consolas" panose="020B0609020204030204" pitchFamily="49" charset="0"/>
                <a:cs typeface="Consolas" panose="020B0609020204030204" pitchFamily="49" charset="0"/>
              </a:rPr>
              <a:t> == 0 ) {</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err="1">
                <a:solidFill>
                  <a:srgbClr val="0070C0"/>
                </a:solidFill>
                <a:latin typeface="Consolas" panose="020B0609020204030204" pitchFamily="49" charset="0"/>
                <a:cs typeface="Consolas" panose="020B0609020204030204" pitchFamily="49" charset="0"/>
              </a:rPr>
              <a:t>is_prime</a:t>
            </a:r>
            <a:r>
              <a:rPr lang="en-US" sz="1400" b="1" dirty="0">
                <a:solidFill>
                  <a:srgbClr val="0070C0"/>
                </a:solidFill>
                <a:latin typeface="Consolas" panose="020B0609020204030204" pitchFamily="49" charset="0"/>
                <a:cs typeface="Consolas" panose="020B0609020204030204" pitchFamily="49" charset="0"/>
              </a:rPr>
              <a:t> = false</a:t>
            </a:r>
            <a:r>
              <a:rPr lang="en-US" sz="14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break;</a:t>
            </a:r>
            <a:endParaRPr lang="en-US" sz="1400" b="1" dirty="0">
              <a:solidFill>
                <a:srgbClr val="FF0000"/>
              </a:solidFill>
              <a:latin typeface="Consolas" panose="020B0609020204030204" pitchFamily="49" charset="0"/>
              <a:cs typeface="Consolas" panose="020B0609020204030204" pitchFamily="49" charset="0"/>
            </a:endParaRP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a:t>
            </a:r>
            <a:endParaRPr lang="en-US" sz="1400" b="1" dirty="0">
              <a:solidFill>
                <a:srgbClr val="0070C0"/>
              </a:solidFill>
              <a:latin typeface="Consolas" panose="020B0609020204030204" pitchFamily="49" charset="0"/>
              <a:cs typeface="Consolas" panose="020B0609020204030204" pitchFamily="49" charset="0"/>
            </a:endParaRP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Execution continues here...</a:t>
            </a:r>
          </a:p>
          <a:p>
            <a:pPr marL="800100" lvl="2" indent="0">
              <a:buNone/>
            </a:pPr>
            <a:r>
              <a:rPr lang="en-US" sz="1400" dirty="0" smtClean="0">
                <a:latin typeface="Consolas" panose="020B0609020204030204" pitchFamily="49" charset="0"/>
                <a:cs typeface="Consolas" panose="020B0609020204030204" pitchFamily="49" charset="0"/>
              </a:rPr>
              <a:t>    }</a:t>
            </a:r>
            <a:endParaRPr lang="en-US" dirty="0"/>
          </a:p>
          <a:p>
            <a:pPr lvl="1"/>
            <a:r>
              <a:rPr lang="en-US" dirty="0">
                <a:solidFill>
                  <a:prstClr val="black"/>
                </a:solidFill>
              </a:rPr>
              <a:t>This is useful, because once any number divides </a:t>
            </a:r>
            <a:r>
              <a:rPr lang="en-US" i="1" dirty="0">
                <a:solidFill>
                  <a:prstClr val="black"/>
                </a:solidFill>
              </a:rPr>
              <a:t>n</a:t>
            </a:r>
            <a:r>
              <a:rPr lang="en-US" dirty="0" smtClean="0">
                <a:solidFill>
                  <a:prstClr val="black"/>
                </a:solidFill>
              </a:rPr>
              <a:t>,</a:t>
            </a:r>
          </a:p>
          <a:p>
            <a:pPr marL="457200" lvl="1" indent="0">
              <a:buNone/>
            </a:pPr>
            <a:r>
              <a:rPr lang="en-US" dirty="0">
                <a:solidFill>
                  <a:prstClr val="black"/>
                </a:solidFill>
              </a:rPr>
              <a:t>	</a:t>
            </a:r>
            <a:r>
              <a:rPr lang="en-US" dirty="0" smtClean="0">
                <a:solidFill>
                  <a:prstClr val="black"/>
                </a:solidFill>
              </a:rPr>
              <a:t>  we </a:t>
            </a:r>
            <a:r>
              <a:rPr lang="en-US" dirty="0">
                <a:solidFill>
                  <a:prstClr val="black"/>
                </a:solidFill>
              </a:rPr>
              <a:t>no longer have to run any more tests</a:t>
            </a:r>
          </a:p>
          <a:p>
            <a:pPr marL="0" indent="0">
              <a:buNone/>
            </a:pPr>
            <a:endParaRPr lang="en-US" dirty="0" smtClean="0"/>
          </a:p>
        </p:txBody>
      </p:sp>
    </p:spTree>
    <p:custDataLst>
      <p:tags r:id="rId1"/>
    </p:custDataLst>
    <p:extLst>
      <p:ext uri="{BB962C8B-B14F-4D97-AF65-F5344CB8AC3E}">
        <p14:creationId xmlns:p14="http://schemas.microsoft.com/office/powerpoint/2010/main" val="952921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early if it is prime</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Now, given an integer </a:t>
            </a:r>
            <a:r>
              <a:rPr lang="en-US" i="1" dirty="0" smtClean="0">
                <a:solidFill>
                  <a:prstClr val="black"/>
                </a:solidFill>
                <a:latin typeface="Times New Roman" panose="02020603050405020304" pitchFamily="18" charset="0"/>
                <a:cs typeface="Times New Roman" panose="02020603050405020304" pitchFamily="18" charset="0"/>
              </a:rPr>
              <a:t>n </a:t>
            </a:r>
            <a:r>
              <a:rPr lang="en-US" dirty="0" smtClean="0">
                <a:solidFill>
                  <a:prstClr val="black"/>
                </a:solidFill>
                <a:latin typeface="Times New Roman" panose="02020603050405020304" pitchFamily="18" charset="0"/>
                <a:cs typeface="Times New Roman" panose="02020603050405020304" pitchFamily="18" charset="0"/>
              </a:rPr>
              <a:t>that is not prime</a:t>
            </a:r>
            <a:r>
              <a:rPr lang="en-US" dirty="0" smtClean="0">
                <a:solidFill>
                  <a:prstClr val="black"/>
                </a:solidFill>
              </a:rPr>
              <a:t>, if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latin typeface="Times New Roman" panose="02020603050405020304" pitchFamily="18" charset="0"/>
                <a:cs typeface="Times New Roman" panose="02020603050405020304" pitchFamily="18" charset="0"/>
              </a:rPr>
              <a:t> =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1</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rPr>
              <a:t> then either:</a:t>
            </a:r>
          </a:p>
          <a:p>
            <a:pPr marL="857250" lvl="1" indent="-457200">
              <a:buFont typeface="+mj-lt"/>
              <a:buAutoNum type="arabicPeriod"/>
            </a:pPr>
            <a:r>
              <a:rPr lang="en-US" dirty="0" smtClean="0">
                <a:solidFill>
                  <a:prstClr val="black"/>
                </a:solidFill>
              </a:rPr>
              <a:t>If </a:t>
            </a:r>
            <a:r>
              <a:rPr lang="en-US" i="1" dirty="0" smtClean="0">
                <a:solidFill>
                  <a:prstClr val="black"/>
                </a:solidFill>
              </a:rPr>
              <a:t>n</a:t>
            </a:r>
            <a:r>
              <a:rPr lang="en-US" dirty="0" smtClean="0">
                <a:solidFill>
                  <a:prstClr val="black"/>
                </a:solidFill>
              </a:rPr>
              <a:t> is a perfect square, it may be that                             ,</a:t>
            </a:r>
          </a:p>
          <a:p>
            <a:pPr marL="857250" lvl="1" indent="-457200">
              <a:buFont typeface="+mj-lt"/>
              <a:buAutoNum type="arabicPeriod"/>
            </a:pPr>
            <a:r>
              <a:rPr lang="en-US" dirty="0" smtClean="0">
                <a:solidFill>
                  <a:prstClr val="black"/>
                </a:solidFill>
              </a:rPr>
              <a:t>Otherwise, if                  , then</a:t>
            </a:r>
          </a:p>
          <a:p>
            <a:pPr marL="857250" lvl="1" indent="-457200">
              <a:buFont typeface="+mj-lt"/>
              <a:buAutoNum type="arabicPeriod"/>
            </a:pPr>
            <a:endParaRPr lang="en-US" dirty="0">
              <a:solidFill>
                <a:prstClr val="black"/>
              </a:solidFill>
            </a:endParaRPr>
          </a:p>
          <a:p>
            <a:pPr marL="457200" indent="-457200"/>
            <a:r>
              <a:rPr lang="en-US" dirty="0" smtClean="0">
                <a:solidFill>
                  <a:prstClr val="black"/>
                </a:solidFill>
              </a:rPr>
              <a:t>For example,</a:t>
            </a:r>
          </a:p>
          <a:p>
            <a:pPr marL="457200" indent="-457200"/>
            <a:r>
              <a:rPr lang="en-US" dirty="0" smtClean="0">
                <a:solidFill>
                  <a:prstClr val="black"/>
                </a:solidFill>
              </a:rPr>
              <a:t>We see that,       </a:t>
            </a:r>
            <a:r>
              <a:rPr lang="en-US" dirty="0" smtClean="0">
                <a:solidFill>
                  <a:prstClr val="black"/>
                </a:solidFill>
                <a:latin typeface="Times New Roman" panose="02020603050405020304" pitchFamily="18" charset="0"/>
                <a:cs typeface="Times New Roman" panose="02020603050405020304" pitchFamily="18" charset="0"/>
              </a:rPr>
              <a:t>420	=   2 × 210	=   3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140</a:t>
            </a:r>
          </a:p>
          <a:p>
            <a:pPr marL="0" indent="0">
              <a:buNone/>
            </a:pPr>
            <a:r>
              <a:rPr lang="en-US" dirty="0" smtClean="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4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105	=   5 ×   84</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6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70	=   7 ×   60</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10</a:t>
            </a:r>
            <a:r>
              <a:rPr lang="en-US" dirty="0">
                <a:solidFill>
                  <a:prstClr val="black"/>
                </a:solidFill>
                <a:latin typeface="Times New Roman" panose="02020603050405020304" pitchFamily="18" charset="0"/>
                <a:cs typeface="Times New Roman" panose="02020603050405020304" pitchFamily="18" charset="0"/>
              </a:rPr>
              <a:t> × </a:t>
            </a:r>
            <a:r>
              <a:rPr lang="en-US" dirty="0" smtClean="0">
                <a:solidFill>
                  <a:prstClr val="black"/>
                </a:solidFill>
                <a:latin typeface="Times New Roman" panose="02020603050405020304" pitchFamily="18" charset="0"/>
                <a:cs typeface="Times New Roman" panose="02020603050405020304" pitchFamily="18" charset="0"/>
              </a:rPr>
              <a:t>  42	= 12</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35</a:t>
            </a:r>
          </a:p>
          <a:p>
            <a:pPr marL="0" indent="0">
              <a:buNone/>
            </a:pPr>
            <a:r>
              <a:rPr lang="en-US" dirty="0" smtClean="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14</a:t>
            </a:r>
            <a:r>
              <a:rPr lang="en-US" dirty="0">
                <a:solidFill>
                  <a:prstClr val="black"/>
                </a:solidFill>
                <a:latin typeface="Times New Roman" panose="02020603050405020304" pitchFamily="18" charset="0"/>
                <a:cs typeface="Times New Roman" panose="02020603050405020304" pitchFamily="18" charset="0"/>
              </a:rPr>
              <a:t> × </a:t>
            </a:r>
            <a:r>
              <a:rPr lang="en-US" dirty="0" smtClean="0">
                <a:solidFill>
                  <a:prstClr val="black"/>
                </a:solidFill>
                <a:latin typeface="Times New Roman" panose="02020603050405020304" pitchFamily="18" charset="0"/>
                <a:cs typeface="Times New Roman" panose="02020603050405020304" pitchFamily="18" charset="0"/>
              </a:rPr>
              <a:t>  30	= 15</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28</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20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21  </a:t>
            </a:r>
          </a:p>
        </p:txBody>
      </p:sp>
      <p:graphicFrame>
        <p:nvGraphicFramePr>
          <p:cNvPr id="4" name="Object 3"/>
          <p:cNvGraphicFramePr>
            <a:graphicFrameLocks noChangeAspect="1"/>
          </p:cNvGraphicFramePr>
          <p:nvPr>
            <p:extLst>
              <p:ext uri="{D42A27DB-BD31-4B8C-83A1-F6EECF244321}">
                <p14:modId xmlns:p14="http://schemas.microsoft.com/office/powerpoint/2010/main" val="2430418092"/>
              </p:ext>
            </p:extLst>
          </p:nvPr>
        </p:nvGraphicFramePr>
        <p:xfrm>
          <a:off x="5436096" y="1938393"/>
          <a:ext cx="1509264" cy="431218"/>
        </p:xfrm>
        <a:graphic>
          <a:graphicData uri="http://schemas.openxmlformats.org/presentationml/2006/ole">
            <mc:AlternateContent xmlns:mc="http://schemas.openxmlformats.org/markup-compatibility/2006">
              <mc:Choice xmlns:v="urn:schemas-microsoft-com:vml" Requires="v">
                <p:oleObj spid="_x0000_s1046" name="Equation" r:id="rId4" imgW="799920" imgH="228600" progId="Equation.DSMT4">
                  <p:embed/>
                </p:oleObj>
              </mc:Choice>
              <mc:Fallback>
                <p:oleObj name="Equation" r:id="rId4" imgW="799920" imgH="228600" progId="Equation.DSMT4">
                  <p:embed/>
                  <p:pic>
                    <p:nvPicPr>
                      <p:cNvPr id="0" name=""/>
                      <p:cNvPicPr/>
                      <p:nvPr/>
                    </p:nvPicPr>
                    <p:blipFill>
                      <a:blip r:embed="rId5"/>
                      <a:stretch>
                        <a:fillRect/>
                      </a:stretch>
                    </p:blipFill>
                    <p:spPr>
                      <a:xfrm>
                        <a:off x="5436096" y="1938393"/>
                        <a:ext cx="1509264" cy="43121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47609471"/>
              </p:ext>
            </p:extLst>
          </p:nvPr>
        </p:nvGraphicFramePr>
        <p:xfrm>
          <a:off x="2872544" y="2279197"/>
          <a:ext cx="959715" cy="431512"/>
        </p:xfrm>
        <a:graphic>
          <a:graphicData uri="http://schemas.openxmlformats.org/presentationml/2006/ole">
            <mc:AlternateContent xmlns:mc="http://schemas.openxmlformats.org/markup-compatibility/2006">
              <mc:Choice xmlns:v="urn:schemas-microsoft-com:vml" Requires="v">
                <p:oleObj spid="_x0000_s1047" name="Equation" r:id="rId6" imgW="507960" imgH="228600" progId="Equation.DSMT4">
                  <p:embed/>
                </p:oleObj>
              </mc:Choice>
              <mc:Fallback>
                <p:oleObj name="Equation" r:id="rId6" imgW="507960" imgH="228600" progId="Equation.DSMT4">
                  <p:embed/>
                  <p:pic>
                    <p:nvPicPr>
                      <p:cNvPr id="0" name=""/>
                      <p:cNvPicPr/>
                      <p:nvPr/>
                    </p:nvPicPr>
                    <p:blipFill>
                      <a:blip r:embed="rId7"/>
                      <a:stretch>
                        <a:fillRect/>
                      </a:stretch>
                    </p:blipFill>
                    <p:spPr>
                      <a:xfrm>
                        <a:off x="2872544" y="2279197"/>
                        <a:ext cx="959715" cy="4315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3285367"/>
              </p:ext>
            </p:extLst>
          </p:nvPr>
        </p:nvGraphicFramePr>
        <p:xfrm>
          <a:off x="4502478" y="2279715"/>
          <a:ext cx="982806" cy="431512"/>
        </p:xfrm>
        <a:graphic>
          <a:graphicData uri="http://schemas.openxmlformats.org/presentationml/2006/ole">
            <mc:AlternateContent xmlns:mc="http://schemas.openxmlformats.org/markup-compatibility/2006">
              <mc:Choice xmlns:v="urn:schemas-microsoft-com:vml" Requires="v">
                <p:oleObj spid="_x0000_s1048" name="Equation" r:id="rId8" imgW="520560" imgH="228600" progId="Equation.DSMT4">
                  <p:embed/>
                </p:oleObj>
              </mc:Choice>
              <mc:Fallback>
                <p:oleObj name="Equation" r:id="rId8" imgW="520560" imgH="228600" progId="Equation.DSMT4">
                  <p:embed/>
                  <p:pic>
                    <p:nvPicPr>
                      <p:cNvPr id="0" name=""/>
                      <p:cNvPicPr/>
                      <p:nvPr/>
                    </p:nvPicPr>
                    <p:blipFill>
                      <a:blip r:embed="rId9"/>
                      <a:stretch>
                        <a:fillRect/>
                      </a:stretch>
                    </p:blipFill>
                    <p:spPr>
                      <a:xfrm>
                        <a:off x="4502478" y="2279715"/>
                        <a:ext cx="982806" cy="4315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87550831"/>
              </p:ext>
            </p:extLst>
          </p:nvPr>
        </p:nvGraphicFramePr>
        <p:xfrm>
          <a:off x="2483768" y="2981325"/>
          <a:ext cx="1979613" cy="447675"/>
        </p:xfrm>
        <a:graphic>
          <a:graphicData uri="http://schemas.openxmlformats.org/presentationml/2006/ole">
            <mc:AlternateContent xmlns:mc="http://schemas.openxmlformats.org/markup-compatibility/2006">
              <mc:Choice xmlns:v="urn:schemas-microsoft-com:vml" Requires="v">
                <p:oleObj spid="_x0000_s1049" name="Equation" r:id="rId10" imgW="952200" imgH="215640" progId="Equation.DSMT4">
                  <p:embed/>
                </p:oleObj>
              </mc:Choice>
              <mc:Fallback>
                <p:oleObj name="Equation" r:id="rId10" imgW="952200" imgH="215640" progId="Equation.DSMT4">
                  <p:embed/>
                  <p:pic>
                    <p:nvPicPr>
                      <p:cNvPr id="0" name=""/>
                      <p:cNvPicPr/>
                      <p:nvPr/>
                    </p:nvPicPr>
                    <p:blipFill>
                      <a:blip r:embed="rId11"/>
                      <a:stretch>
                        <a:fillRect/>
                      </a:stretch>
                    </p:blipFill>
                    <p:spPr>
                      <a:xfrm>
                        <a:off x="2483768" y="2981325"/>
                        <a:ext cx="1979613" cy="4476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43281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early if it is prime</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Thus, an even better program is:</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if ( n%2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 else {</a:t>
            </a:r>
          </a:p>
          <a:p>
            <a:pPr marL="800100" lvl="2" indent="0">
              <a:buNone/>
            </a:pPr>
            <a:r>
              <a:rPr lang="en-US" sz="1400" dirty="0">
                <a:latin typeface="Consolas" panose="020B0609020204030204" pitchFamily="49" charset="0"/>
                <a:cs typeface="Consolas" panose="020B0609020204030204" pitchFamily="49" charset="0"/>
              </a:rPr>
              <a:t>        for (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k{3}; k &lt; n; k += 2 ) {</a:t>
            </a:r>
          </a:p>
          <a:p>
            <a:pPr marL="800100" lvl="2" indent="0">
              <a:buNone/>
            </a:pPr>
            <a:r>
              <a:rPr lang="en-US" sz="1400" dirty="0">
                <a:latin typeface="Consolas" panose="020B0609020204030204" pitchFamily="49" charset="0"/>
                <a:cs typeface="Consolas" panose="020B0609020204030204" pitchFamily="49" charset="0"/>
              </a:rPr>
              <a:t>            if ( </a:t>
            </a:r>
            <a:r>
              <a:rPr lang="en-US" sz="1400" dirty="0" err="1">
                <a:latin typeface="Consolas" panose="020B0609020204030204" pitchFamily="49" charset="0"/>
                <a:cs typeface="Consolas" panose="020B0609020204030204" pitchFamily="49" charset="0"/>
              </a:rPr>
              <a:t>n%k</a:t>
            </a:r>
            <a:r>
              <a:rPr lang="en-US" sz="1400" dirty="0">
                <a:latin typeface="Consolas" panose="020B0609020204030204" pitchFamily="49" charset="0"/>
                <a:cs typeface="Consolas" panose="020B0609020204030204" pitchFamily="49" charset="0"/>
              </a:rPr>
              <a:t>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break;</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b="1" dirty="0" smtClean="0">
              <a:solidFill>
                <a:srgbClr val="0070C0"/>
              </a:solidFill>
              <a:latin typeface="Consolas" panose="020B0609020204030204" pitchFamily="49" charset="0"/>
              <a:cs typeface="Consolas" panose="020B0609020204030204" pitchFamily="49" charset="0"/>
            </a:endParaRP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           //          ___</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           // If k &gt; \/ n  and </a:t>
            </a:r>
            <a:r>
              <a:rPr lang="en-US" sz="1400" b="1" dirty="0" err="1" smtClean="0">
                <a:solidFill>
                  <a:srgbClr val="0070C0"/>
                </a:solidFill>
                <a:latin typeface="Consolas" panose="020B0609020204030204" pitchFamily="49" charset="0"/>
                <a:cs typeface="Consolas" panose="020B0609020204030204" pitchFamily="49" charset="0"/>
              </a:rPr>
              <a:t>n%k</a:t>
            </a:r>
            <a:r>
              <a:rPr lang="en-US" sz="1400" b="1" dirty="0" smtClean="0">
                <a:solidFill>
                  <a:srgbClr val="0070C0"/>
                </a:solidFill>
                <a:latin typeface="Consolas" panose="020B0609020204030204" pitchFamily="49" charset="0"/>
                <a:cs typeface="Consolas" panose="020B0609020204030204" pitchFamily="49" charset="0"/>
              </a:rPr>
              <a:t> == 0, then n/k &lt; k, so we would</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           // have already tested it. Thus, we only need to test</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           // those k less than or equal to the square root of n.</a:t>
            </a:r>
            <a:endParaRPr lang="en-US" sz="1400" b="1" dirty="0">
              <a:solidFill>
                <a:srgbClr val="0070C0"/>
              </a:solidFill>
              <a:latin typeface="Consolas" panose="020B0609020204030204" pitchFamily="49" charset="0"/>
              <a:cs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if ( k*k &gt; n ) {</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break;</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  </a:t>
            </a:r>
            <a:endParaRPr lang="en-US" sz="1400" b="1" dirty="0">
              <a:solidFill>
                <a:srgbClr val="FF0000"/>
              </a:solidFill>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 Execution continues here...</a:t>
            </a:r>
          </a:p>
          <a:p>
            <a:pPr marL="800100" lvl="2" indent="0">
              <a:buNone/>
            </a:pPr>
            <a:r>
              <a:rPr lang="en-US" sz="1400" dirty="0">
                <a:latin typeface="Consolas" panose="020B0609020204030204" pitchFamily="49" charset="0"/>
                <a:cs typeface="Consolas" panose="020B0609020204030204" pitchFamily="49" charset="0"/>
              </a:rPr>
              <a:t>    }</a:t>
            </a:r>
            <a:endParaRPr lang="en-US" dirty="0" smtClean="0">
              <a:solidFill>
                <a:prstClr val="black"/>
              </a:solidFill>
            </a:endParaRPr>
          </a:p>
        </p:txBody>
      </p:sp>
    </p:spTree>
    <p:custDataLst>
      <p:tags r:id="rId1"/>
    </p:custDataLst>
    <p:extLst>
      <p:ext uri="{BB962C8B-B14F-4D97-AF65-F5344CB8AC3E}">
        <p14:creationId xmlns:p14="http://schemas.microsoft.com/office/powerpoint/2010/main" val="3394554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a loop early</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Consider the benefits:</a:t>
            </a:r>
          </a:p>
          <a:p>
            <a:pPr lvl="1"/>
            <a:r>
              <a:rPr lang="en-US" dirty="0" smtClean="0">
                <a:solidFill>
                  <a:prstClr val="black"/>
                </a:solidFill>
              </a:rPr>
              <a:t>To test if a number around </a:t>
            </a:r>
            <a:r>
              <a:rPr lang="en-US" dirty="0" smtClean="0">
                <a:solidFill>
                  <a:prstClr val="black"/>
                </a:solidFill>
                <a:latin typeface="Times New Roman" panose="02020603050405020304" pitchFamily="18" charset="0"/>
                <a:cs typeface="Times New Roman" panose="02020603050405020304" pitchFamily="18" charset="0"/>
              </a:rPr>
              <a:t>1 000 000</a:t>
            </a:r>
            <a:r>
              <a:rPr lang="en-US" dirty="0" smtClean="0">
                <a:solidFill>
                  <a:prstClr val="black"/>
                </a:solidFill>
              </a:rPr>
              <a:t> is prime:</a:t>
            </a:r>
          </a:p>
          <a:p>
            <a:pPr lvl="2"/>
            <a:r>
              <a:rPr lang="en-US" dirty="0" smtClean="0">
                <a:solidFill>
                  <a:prstClr val="black"/>
                </a:solidFill>
              </a:rPr>
              <a:t>Previously, we tested approximately </a:t>
            </a:r>
            <a:r>
              <a:rPr lang="en-US" dirty="0" smtClean="0">
                <a:solidFill>
                  <a:prstClr val="black"/>
                </a:solidFill>
                <a:latin typeface="Times New Roman" panose="02020603050405020304" pitchFamily="18" charset="0"/>
                <a:cs typeface="Times New Roman" panose="02020603050405020304" pitchFamily="18" charset="0"/>
              </a:rPr>
              <a:t>500 000</a:t>
            </a:r>
            <a:r>
              <a:rPr lang="en-US" dirty="0" smtClean="0">
                <a:solidFill>
                  <a:prstClr val="black"/>
                </a:solidFill>
              </a:rPr>
              <a:t> numbers</a:t>
            </a:r>
          </a:p>
          <a:p>
            <a:pPr lvl="2"/>
            <a:r>
              <a:rPr lang="en-US" dirty="0" smtClean="0">
                <a:solidFill>
                  <a:prstClr val="black"/>
                </a:solidFill>
              </a:rPr>
              <a:t>Now we test at approximately </a:t>
            </a:r>
            <a:r>
              <a:rPr lang="en-US" dirty="0" smtClean="0">
                <a:solidFill>
                  <a:prstClr val="black"/>
                </a:solidFill>
                <a:latin typeface="Times New Roman" panose="02020603050405020304" pitchFamily="18" charset="0"/>
                <a:cs typeface="Times New Roman" panose="02020603050405020304" pitchFamily="18" charset="0"/>
              </a:rPr>
              <a:t>500</a:t>
            </a:r>
          </a:p>
          <a:p>
            <a:pPr lvl="1"/>
            <a:r>
              <a:rPr lang="en-US" dirty="0" smtClean="0">
                <a:solidFill>
                  <a:prstClr val="black"/>
                </a:solidFill>
              </a:rPr>
              <a:t>To test if a number around </a:t>
            </a:r>
            <a:r>
              <a:rPr lang="en-US" dirty="0" smtClean="0">
                <a:solidFill>
                  <a:prstClr val="black"/>
                </a:solidFill>
                <a:latin typeface="Times New Roman" panose="02020603050405020304" pitchFamily="18" charset="0"/>
                <a:cs typeface="Times New Roman" panose="02020603050405020304" pitchFamily="18" charset="0"/>
              </a:rPr>
              <a:t>100</a:t>
            </a:r>
            <a:r>
              <a:rPr lang="en-US" dirty="0" smtClean="0">
                <a:solidFill>
                  <a:prstClr val="black"/>
                </a:solidFill>
              </a:rPr>
              <a:t> million is prime:</a:t>
            </a:r>
          </a:p>
          <a:p>
            <a:pPr lvl="2"/>
            <a:r>
              <a:rPr lang="en-US" dirty="0" smtClean="0">
                <a:solidFill>
                  <a:prstClr val="black"/>
                </a:solidFill>
              </a:rPr>
              <a:t>Previously, we would have tested approximately </a:t>
            </a:r>
            <a:r>
              <a:rPr lang="en-US" dirty="0" smtClean="0">
                <a:solidFill>
                  <a:prstClr val="black"/>
                </a:solidFill>
                <a:latin typeface="Times New Roman" panose="02020603050405020304" pitchFamily="18" charset="0"/>
                <a:cs typeface="Times New Roman" panose="02020603050405020304" pitchFamily="18" charset="0"/>
              </a:rPr>
              <a:t>50</a:t>
            </a:r>
            <a:r>
              <a:rPr lang="en-US" dirty="0" smtClean="0">
                <a:solidFill>
                  <a:prstClr val="black"/>
                </a:solidFill>
              </a:rPr>
              <a:t> million numbers</a:t>
            </a:r>
          </a:p>
          <a:p>
            <a:pPr lvl="2"/>
            <a:r>
              <a:rPr lang="en-US" dirty="0" smtClean="0">
                <a:solidFill>
                  <a:prstClr val="black"/>
                </a:solidFill>
              </a:rPr>
              <a:t>Now we test at approximately </a:t>
            </a:r>
            <a:r>
              <a:rPr lang="en-US" dirty="0" smtClean="0">
                <a:solidFill>
                  <a:prstClr val="black"/>
                </a:solidFill>
                <a:latin typeface="Times New Roman" panose="02020603050405020304" pitchFamily="18" charset="0"/>
                <a:cs typeface="Times New Roman" panose="02020603050405020304" pitchFamily="18" charset="0"/>
              </a:rPr>
              <a:t>5000</a:t>
            </a:r>
          </a:p>
        </p:txBody>
      </p:sp>
    </p:spTree>
    <p:custDataLst>
      <p:tags r:id="rId1"/>
    </p:custDataLst>
    <p:extLst>
      <p:ext uri="{BB962C8B-B14F-4D97-AF65-F5344CB8AC3E}">
        <p14:creationId xmlns:p14="http://schemas.microsoft.com/office/powerpoint/2010/main" val="936009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4.5|3.5"/>
</p:tagLst>
</file>

<file path=ppt/tags/tag10.xml><?xml version="1.0" encoding="utf-8"?>
<p:tagLst xmlns:a="http://schemas.openxmlformats.org/drawingml/2006/main" xmlns:r="http://schemas.openxmlformats.org/officeDocument/2006/relationships" xmlns:p="http://schemas.openxmlformats.org/presentationml/2006/main">
  <p:tag name="TIMING" val="|9.2|25.6|13.1|8.6"/>
</p:tagLst>
</file>

<file path=ppt/tags/tag11.xml><?xml version="1.0" encoding="utf-8"?>
<p:tagLst xmlns:a="http://schemas.openxmlformats.org/drawingml/2006/main" xmlns:r="http://schemas.openxmlformats.org/officeDocument/2006/relationships" xmlns:p="http://schemas.openxmlformats.org/presentationml/2006/main">
  <p:tag name="TIMING" val="|12.2|6.4|22.5"/>
</p:tagLst>
</file>

<file path=ppt/tags/tag12.xml><?xml version="1.0" encoding="utf-8"?>
<p:tagLst xmlns:a="http://schemas.openxmlformats.org/drawingml/2006/main" xmlns:r="http://schemas.openxmlformats.org/officeDocument/2006/relationships" xmlns:p="http://schemas.openxmlformats.org/presentationml/2006/main">
  <p:tag name="TIMING" val="|24.4|16.6|30.6|22.3"/>
</p:tagLst>
</file>

<file path=ppt/tags/tag13.xml><?xml version="1.0" encoding="utf-8"?>
<p:tagLst xmlns:a="http://schemas.openxmlformats.org/drawingml/2006/main" xmlns:r="http://schemas.openxmlformats.org/officeDocument/2006/relationships" xmlns:p="http://schemas.openxmlformats.org/presentationml/2006/main">
  <p:tag name="TIMING" val="|2.5|5.4|11.3|6|3|22.8"/>
</p:tagLst>
</file>

<file path=ppt/tags/tag14.xml><?xml version="1.0" encoding="utf-8"?>
<p:tagLst xmlns:a="http://schemas.openxmlformats.org/drawingml/2006/main" xmlns:r="http://schemas.openxmlformats.org/officeDocument/2006/relationships" xmlns:p="http://schemas.openxmlformats.org/presentationml/2006/main">
  <p:tag name="TIMING" val="|32.3|19.2|5.1|12.9|4.5|4.3|2.8|13.7|14.3|5.5|11.1"/>
</p:tagLst>
</file>

<file path=ppt/tags/tag15.xml><?xml version="1.0" encoding="utf-8"?>
<p:tagLst xmlns:a="http://schemas.openxmlformats.org/drawingml/2006/main" xmlns:r="http://schemas.openxmlformats.org/officeDocument/2006/relationships" xmlns:p="http://schemas.openxmlformats.org/presentationml/2006/main">
  <p:tag name="TIMING" val="|24.4|16.6|30.6|22.3"/>
</p:tagLst>
</file>

<file path=ppt/tags/tag16.xml><?xml version="1.0" encoding="utf-8"?>
<p:tagLst xmlns:a="http://schemas.openxmlformats.org/drawingml/2006/main" xmlns:r="http://schemas.openxmlformats.org/officeDocument/2006/relationships" xmlns:p="http://schemas.openxmlformats.org/presentationml/2006/main">
  <p:tag name="TIMING" val="|24.4|16.6|30.6|22.3"/>
</p:tagLst>
</file>

<file path=ppt/tags/tag2.xml><?xml version="1.0" encoding="utf-8"?>
<p:tagLst xmlns:a="http://schemas.openxmlformats.org/drawingml/2006/main" xmlns:r="http://schemas.openxmlformats.org/officeDocument/2006/relationships" xmlns:p="http://schemas.openxmlformats.org/presentationml/2006/main">
  <p:tag name="TIMING" val="|15.9|4.5|3.5"/>
</p:tagLst>
</file>

<file path=ppt/tags/tag3.xml><?xml version="1.0" encoding="utf-8"?>
<p:tagLst xmlns:a="http://schemas.openxmlformats.org/drawingml/2006/main" xmlns:r="http://schemas.openxmlformats.org/officeDocument/2006/relationships" xmlns:p="http://schemas.openxmlformats.org/presentationml/2006/main">
  <p:tag name="TIMING" val="|7|5.9|8.8|0.9|1.1|1|1.2|2.7|4.6"/>
</p:tagLst>
</file>

<file path=ppt/tags/tag4.xml><?xml version="1.0" encoding="utf-8"?>
<p:tagLst xmlns:a="http://schemas.openxmlformats.org/drawingml/2006/main" xmlns:r="http://schemas.openxmlformats.org/officeDocument/2006/relationships" xmlns:p="http://schemas.openxmlformats.org/presentationml/2006/main">
  <p:tag name="TIMING" val="|24.9|31.2"/>
</p:tagLst>
</file>

<file path=ppt/tags/tag5.xml><?xml version="1.0" encoding="utf-8"?>
<p:tagLst xmlns:a="http://schemas.openxmlformats.org/drawingml/2006/main" xmlns:r="http://schemas.openxmlformats.org/officeDocument/2006/relationships" xmlns:p="http://schemas.openxmlformats.org/presentationml/2006/main">
  <p:tag name="TIMING" val="|35.1|10.1|12.2|8.9"/>
</p:tagLst>
</file>

<file path=ppt/tags/tag6.xml><?xml version="1.0" encoding="utf-8"?>
<p:tagLst xmlns:a="http://schemas.openxmlformats.org/drawingml/2006/main" xmlns:r="http://schemas.openxmlformats.org/officeDocument/2006/relationships" xmlns:p="http://schemas.openxmlformats.org/presentationml/2006/main">
  <p:tag name="TIMING" val="|24.4|16.6|30.6|22.3"/>
</p:tagLst>
</file>

<file path=ppt/tags/tag7.xml><?xml version="1.0" encoding="utf-8"?>
<p:tagLst xmlns:a="http://schemas.openxmlformats.org/drawingml/2006/main" xmlns:r="http://schemas.openxmlformats.org/officeDocument/2006/relationships" xmlns:p="http://schemas.openxmlformats.org/presentationml/2006/main">
  <p:tag name="TIMING" val="|7.4|23.6|23.1|17.4"/>
</p:tagLst>
</file>

<file path=ppt/tags/tag8.xml><?xml version="1.0" encoding="utf-8"?>
<p:tagLst xmlns:a="http://schemas.openxmlformats.org/drawingml/2006/main" xmlns:r="http://schemas.openxmlformats.org/officeDocument/2006/relationships" xmlns:p="http://schemas.openxmlformats.org/presentationml/2006/main">
  <p:tag name="TIMING" val="|21.7|4.1|22.7"/>
</p:tagLst>
</file>

<file path=ppt/tags/tag9.xml><?xml version="1.0" encoding="utf-8"?>
<p:tagLst xmlns:a="http://schemas.openxmlformats.org/drawingml/2006/main" xmlns:r="http://schemas.openxmlformats.org/officeDocument/2006/relationships" xmlns:p="http://schemas.openxmlformats.org/presentationml/2006/main">
  <p:tag name="TIMING" val="|2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68525</TotalTime>
  <Words>1726</Words>
  <Application>Microsoft Office PowerPoint</Application>
  <PresentationFormat>On-screen Show (4:3)</PresentationFormat>
  <Paragraphs>247</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ＭＳ Ｐゴシック</vt:lpstr>
      <vt:lpstr>Arial</vt:lpstr>
      <vt:lpstr>Calibri</vt:lpstr>
      <vt:lpstr>Consolas</vt:lpstr>
      <vt:lpstr>Constantia</vt:lpstr>
      <vt:lpstr>Georgia</vt:lpstr>
      <vt:lpstr>Times New Roman</vt:lpstr>
      <vt:lpstr>Custom Design</vt:lpstr>
      <vt:lpstr>Equation</vt:lpstr>
      <vt:lpstr>Break statements</vt:lpstr>
      <vt:lpstr>Outline</vt:lpstr>
      <vt:lpstr>Determining if an integer is prime</vt:lpstr>
      <vt:lpstr>Determining if an integer is prime</vt:lpstr>
      <vt:lpstr>Ending a loop early</vt:lpstr>
      <vt:lpstr>Ending a loop early</vt:lpstr>
      <vt:lpstr>Ending early if it is prime</vt:lpstr>
      <vt:lpstr>Ending early if it is prime</vt:lpstr>
      <vt:lpstr>Ending a loop early</vt:lpstr>
      <vt:lpstr>Modifying the condition</vt:lpstr>
      <vt:lpstr>Finding a sum of squares</vt:lpstr>
      <vt:lpstr>Finding a sum of squares</vt:lpstr>
      <vt:lpstr>Finding a sum of squares</vt:lpstr>
      <vt:lpstr>Finding a sum of squares</vt:lpstr>
      <vt:lpstr>Finding a sum of squares</vt:lpstr>
      <vt:lpstr>Finding a sum of squares</vt:lpstr>
      <vt:lpstr>Finding a sum of squares</vt:lpstr>
      <vt:lpstr>Finding a sum of squares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1314</cp:revision>
  <dcterms:created xsi:type="dcterms:W3CDTF">2009-09-11T23:00:44Z</dcterms:created>
  <dcterms:modified xsi:type="dcterms:W3CDTF">2024-09-11T16:36:16Z</dcterms:modified>
</cp:coreProperties>
</file>